
<file path=[Content_Types].xml><?xml version="1.0" encoding="utf-8"?>
<Types xmlns="http://schemas.openxmlformats.org/package/2006/content-types">
  <Default Extension="gif" ContentType="image/gif"/>
  <Default Extension="jpe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3" r:id="rId4"/>
    <p:sldId id="260" r:id="rId5"/>
    <p:sldId id="259" r:id="rId6"/>
    <p:sldId id="261" r:id="rId7"/>
    <p:sldId id="264" r:id="rId8"/>
    <p:sldId id="266" r:id="rId9"/>
    <p:sldId id="267" r:id="rId10"/>
    <p:sldId id="268" r:id="rId11"/>
    <p:sldId id="269" r:id="rId12"/>
    <p:sldId id="272" r:id="rId13"/>
    <p:sldId id="270" r:id="rId14"/>
    <p:sldId id="273" r:id="rId15"/>
    <p:sldId id="274" r:id="rId16"/>
    <p:sldId id="275" r:id="rId17"/>
    <p:sldId id="276" r:id="rId18"/>
    <p:sldId id="277" r:id="rId19"/>
    <p:sldId id="278" r:id="rId20"/>
    <p:sldId id="279" r:id="rId21"/>
    <p:sldId id="281" r:id="rId22"/>
    <p:sldId id="280"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4"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pos="3940"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8" autoAdjust="0"/>
    <p:restoredTop sz="94660"/>
  </p:normalViewPr>
  <p:slideViewPr>
    <p:cSldViewPr snapToGrid="0">
      <p:cViewPr varScale="1">
        <p:scale>
          <a:sx n="80" d="100"/>
          <a:sy n="80" d="100"/>
        </p:scale>
        <p:origin x="102" y="312"/>
      </p:cViewPr>
      <p:guideLst>
        <p:guide pos="3840"/>
        <p:guide pos="394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93186-FBBD-43A5-8825-D526AD9591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AE897BE-DB2C-4F7E-921D-07A03A7BC5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B0E2568-A3E1-4FF3-A42E-9904ABA430FC}"/>
              </a:ext>
            </a:extLst>
          </p:cNvPr>
          <p:cNvSpPr>
            <a:spLocks noGrp="1"/>
          </p:cNvSpPr>
          <p:nvPr>
            <p:ph type="dt" sz="half" idx="10"/>
          </p:nvPr>
        </p:nvSpPr>
        <p:spPr/>
        <p:txBody>
          <a:bodyPr/>
          <a:lstStyle/>
          <a:p>
            <a:fld id="{1193BE16-A4C0-46B5-A2CC-3C7191981A50}" type="datetimeFigureOut">
              <a:rPr lang="en-US" smtClean="0"/>
              <a:t>9/12/2021</a:t>
            </a:fld>
            <a:endParaRPr lang="en-US"/>
          </a:p>
        </p:txBody>
      </p:sp>
      <p:sp>
        <p:nvSpPr>
          <p:cNvPr id="5" name="Footer Placeholder 4">
            <a:extLst>
              <a:ext uri="{FF2B5EF4-FFF2-40B4-BE49-F238E27FC236}">
                <a16:creationId xmlns:a16="http://schemas.microsoft.com/office/drawing/2014/main" id="{7D957645-D7C7-45DA-A3A1-3007DF6410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8DD631-389A-4111-9D0D-784CC502DF85}"/>
              </a:ext>
            </a:extLst>
          </p:cNvPr>
          <p:cNvSpPr>
            <a:spLocks noGrp="1"/>
          </p:cNvSpPr>
          <p:nvPr>
            <p:ph type="sldNum" sz="quarter" idx="12"/>
          </p:nvPr>
        </p:nvSpPr>
        <p:spPr/>
        <p:txBody>
          <a:bodyPr/>
          <a:lstStyle/>
          <a:p>
            <a:fld id="{25D5102E-1CE4-4007-9690-678AD1C6D34D}" type="slidenum">
              <a:rPr lang="en-US" smtClean="0"/>
              <a:t>‹#›</a:t>
            </a:fld>
            <a:endParaRPr lang="en-US"/>
          </a:p>
        </p:txBody>
      </p:sp>
    </p:spTree>
    <p:extLst>
      <p:ext uri="{BB962C8B-B14F-4D97-AF65-F5344CB8AC3E}">
        <p14:creationId xmlns:p14="http://schemas.microsoft.com/office/powerpoint/2010/main" val="3105675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5AC8E-F1D2-4A91-8668-168B60C471D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D4CA324-C975-4595-832B-D6E698D5AF0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508DB3-D81F-410B-A35F-B27A20B0C910}"/>
              </a:ext>
            </a:extLst>
          </p:cNvPr>
          <p:cNvSpPr>
            <a:spLocks noGrp="1"/>
          </p:cNvSpPr>
          <p:nvPr>
            <p:ph type="dt" sz="half" idx="10"/>
          </p:nvPr>
        </p:nvSpPr>
        <p:spPr/>
        <p:txBody>
          <a:bodyPr/>
          <a:lstStyle/>
          <a:p>
            <a:fld id="{1193BE16-A4C0-46B5-A2CC-3C7191981A50}" type="datetimeFigureOut">
              <a:rPr lang="en-US" smtClean="0"/>
              <a:t>9/12/2021</a:t>
            </a:fld>
            <a:endParaRPr lang="en-US"/>
          </a:p>
        </p:txBody>
      </p:sp>
      <p:sp>
        <p:nvSpPr>
          <p:cNvPr id="5" name="Footer Placeholder 4">
            <a:extLst>
              <a:ext uri="{FF2B5EF4-FFF2-40B4-BE49-F238E27FC236}">
                <a16:creationId xmlns:a16="http://schemas.microsoft.com/office/drawing/2014/main" id="{A59056C0-04A1-4D11-8416-DE01C78905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7EE991-9463-4DAF-8B7D-6C77DB33B9C5}"/>
              </a:ext>
            </a:extLst>
          </p:cNvPr>
          <p:cNvSpPr>
            <a:spLocks noGrp="1"/>
          </p:cNvSpPr>
          <p:nvPr>
            <p:ph type="sldNum" sz="quarter" idx="12"/>
          </p:nvPr>
        </p:nvSpPr>
        <p:spPr/>
        <p:txBody>
          <a:bodyPr/>
          <a:lstStyle/>
          <a:p>
            <a:fld id="{25D5102E-1CE4-4007-9690-678AD1C6D34D}" type="slidenum">
              <a:rPr lang="en-US" smtClean="0"/>
              <a:t>‹#›</a:t>
            </a:fld>
            <a:endParaRPr lang="en-US"/>
          </a:p>
        </p:txBody>
      </p:sp>
    </p:spTree>
    <p:extLst>
      <p:ext uri="{BB962C8B-B14F-4D97-AF65-F5344CB8AC3E}">
        <p14:creationId xmlns:p14="http://schemas.microsoft.com/office/powerpoint/2010/main" val="1323664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8FD9C7-E71B-4C5E-8349-4FEE968FA2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82EBC9-2D90-458A-9649-940E21B96A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8915C4-1A17-4F6D-A7A2-8518D4FFB0C7}"/>
              </a:ext>
            </a:extLst>
          </p:cNvPr>
          <p:cNvSpPr>
            <a:spLocks noGrp="1"/>
          </p:cNvSpPr>
          <p:nvPr>
            <p:ph type="dt" sz="half" idx="10"/>
          </p:nvPr>
        </p:nvSpPr>
        <p:spPr/>
        <p:txBody>
          <a:bodyPr/>
          <a:lstStyle/>
          <a:p>
            <a:fld id="{1193BE16-A4C0-46B5-A2CC-3C7191981A50}" type="datetimeFigureOut">
              <a:rPr lang="en-US" smtClean="0"/>
              <a:t>9/12/2021</a:t>
            </a:fld>
            <a:endParaRPr lang="en-US"/>
          </a:p>
        </p:txBody>
      </p:sp>
      <p:sp>
        <p:nvSpPr>
          <p:cNvPr id="5" name="Footer Placeholder 4">
            <a:extLst>
              <a:ext uri="{FF2B5EF4-FFF2-40B4-BE49-F238E27FC236}">
                <a16:creationId xmlns:a16="http://schemas.microsoft.com/office/drawing/2014/main" id="{B934DC85-3273-44DE-B2A5-1473FAAC4E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B1BEA0-4A12-41FD-BB27-E568615EE661}"/>
              </a:ext>
            </a:extLst>
          </p:cNvPr>
          <p:cNvSpPr>
            <a:spLocks noGrp="1"/>
          </p:cNvSpPr>
          <p:nvPr>
            <p:ph type="sldNum" sz="quarter" idx="12"/>
          </p:nvPr>
        </p:nvSpPr>
        <p:spPr/>
        <p:txBody>
          <a:bodyPr/>
          <a:lstStyle/>
          <a:p>
            <a:fld id="{25D5102E-1CE4-4007-9690-678AD1C6D34D}" type="slidenum">
              <a:rPr lang="en-US" smtClean="0"/>
              <a:t>‹#›</a:t>
            </a:fld>
            <a:endParaRPr lang="en-US"/>
          </a:p>
        </p:txBody>
      </p:sp>
    </p:spTree>
    <p:extLst>
      <p:ext uri="{BB962C8B-B14F-4D97-AF65-F5344CB8AC3E}">
        <p14:creationId xmlns:p14="http://schemas.microsoft.com/office/powerpoint/2010/main" val="2358054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2166D-D6C7-40F4-B93B-DEEB7293E2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617EE8-1927-4AE3-ACBB-5EC29B8372E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6AD6D8-E767-4AB2-AC94-140470A59E0B}"/>
              </a:ext>
            </a:extLst>
          </p:cNvPr>
          <p:cNvSpPr>
            <a:spLocks noGrp="1"/>
          </p:cNvSpPr>
          <p:nvPr>
            <p:ph type="dt" sz="half" idx="10"/>
          </p:nvPr>
        </p:nvSpPr>
        <p:spPr/>
        <p:txBody>
          <a:bodyPr/>
          <a:lstStyle/>
          <a:p>
            <a:fld id="{1193BE16-A4C0-46B5-A2CC-3C7191981A50}" type="datetimeFigureOut">
              <a:rPr lang="en-US" smtClean="0"/>
              <a:t>9/12/2021</a:t>
            </a:fld>
            <a:endParaRPr lang="en-US"/>
          </a:p>
        </p:txBody>
      </p:sp>
      <p:sp>
        <p:nvSpPr>
          <p:cNvPr id="5" name="Footer Placeholder 4">
            <a:extLst>
              <a:ext uri="{FF2B5EF4-FFF2-40B4-BE49-F238E27FC236}">
                <a16:creationId xmlns:a16="http://schemas.microsoft.com/office/drawing/2014/main" id="{8770A642-A133-4924-B94F-46B449113D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A929A4-ACFF-4203-B4BF-D68C55CC0EA6}"/>
              </a:ext>
            </a:extLst>
          </p:cNvPr>
          <p:cNvSpPr>
            <a:spLocks noGrp="1"/>
          </p:cNvSpPr>
          <p:nvPr>
            <p:ph type="sldNum" sz="quarter" idx="12"/>
          </p:nvPr>
        </p:nvSpPr>
        <p:spPr/>
        <p:txBody>
          <a:bodyPr/>
          <a:lstStyle/>
          <a:p>
            <a:fld id="{25D5102E-1CE4-4007-9690-678AD1C6D34D}" type="slidenum">
              <a:rPr lang="en-US" smtClean="0"/>
              <a:t>‹#›</a:t>
            </a:fld>
            <a:endParaRPr lang="en-US"/>
          </a:p>
        </p:txBody>
      </p:sp>
    </p:spTree>
    <p:extLst>
      <p:ext uri="{BB962C8B-B14F-4D97-AF65-F5344CB8AC3E}">
        <p14:creationId xmlns:p14="http://schemas.microsoft.com/office/powerpoint/2010/main" val="2941433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AAA0A-2C24-4C59-A7FB-0DA5F65412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E91560-8866-4571-B540-332CFA67BD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A72B48-B275-4A23-82DD-2E3854D44990}"/>
              </a:ext>
            </a:extLst>
          </p:cNvPr>
          <p:cNvSpPr>
            <a:spLocks noGrp="1"/>
          </p:cNvSpPr>
          <p:nvPr>
            <p:ph type="dt" sz="half" idx="10"/>
          </p:nvPr>
        </p:nvSpPr>
        <p:spPr/>
        <p:txBody>
          <a:bodyPr/>
          <a:lstStyle/>
          <a:p>
            <a:fld id="{1193BE16-A4C0-46B5-A2CC-3C7191981A50}" type="datetimeFigureOut">
              <a:rPr lang="en-US" smtClean="0"/>
              <a:t>9/12/2021</a:t>
            </a:fld>
            <a:endParaRPr lang="en-US"/>
          </a:p>
        </p:txBody>
      </p:sp>
      <p:sp>
        <p:nvSpPr>
          <p:cNvPr id="5" name="Footer Placeholder 4">
            <a:extLst>
              <a:ext uri="{FF2B5EF4-FFF2-40B4-BE49-F238E27FC236}">
                <a16:creationId xmlns:a16="http://schemas.microsoft.com/office/drawing/2014/main" id="{AB690D64-6500-4D57-936D-E2D36880AA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5BDD91-0BA6-4DB9-BCE6-C939CE94CA65}"/>
              </a:ext>
            </a:extLst>
          </p:cNvPr>
          <p:cNvSpPr>
            <a:spLocks noGrp="1"/>
          </p:cNvSpPr>
          <p:nvPr>
            <p:ph type="sldNum" sz="quarter" idx="12"/>
          </p:nvPr>
        </p:nvSpPr>
        <p:spPr/>
        <p:txBody>
          <a:bodyPr/>
          <a:lstStyle/>
          <a:p>
            <a:fld id="{25D5102E-1CE4-4007-9690-678AD1C6D34D}" type="slidenum">
              <a:rPr lang="en-US" smtClean="0"/>
              <a:t>‹#›</a:t>
            </a:fld>
            <a:endParaRPr lang="en-US"/>
          </a:p>
        </p:txBody>
      </p:sp>
    </p:spTree>
    <p:extLst>
      <p:ext uri="{BB962C8B-B14F-4D97-AF65-F5344CB8AC3E}">
        <p14:creationId xmlns:p14="http://schemas.microsoft.com/office/powerpoint/2010/main" val="207579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3FAEA-9907-4609-885D-1D78C0623E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730DD2-B76B-4762-A583-6FAE77B77E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9A421F6-7D19-4438-A04C-9F1B22B124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1FA8A7-86A9-4728-A889-7B40F581D3CE}"/>
              </a:ext>
            </a:extLst>
          </p:cNvPr>
          <p:cNvSpPr>
            <a:spLocks noGrp="1"/>
          </p:cNvSpPr>
          <p:nvPr>
            <p:ph type="dt" sz="half" idx="10"/>
          </p:nvPr>
        </p:nvSpPr>
        <p:spPr/>
        <p:txBody>
          <a:bodyPr/>
          <a:lstStyle/>
          <a:p>
            <a:fld id="{1193BE16-A4C0-46B5-A2CC-3C7191981A50}" type="datetimeFigureOut">
              <a:rPr lang="en-US" smtClean="0"/>
              <a:t>9/12/2021</a:t>
            </a:fld>
            <a:endParaRPr lang="en-US"/>
          </a:p>
        </p:txBody>
      </p:sp>
      <p:sp>
        <p:nvSpPr>
          <p:cNvPr id="6" name="Footer Placeholder 5">
            <a:extLst>
              <a:ext uri="{FF2B5EF4-FFF2-40B4-BE49-F238E27FC236}">
                <a16:creationId xmlns:a16="http://schemas.microsoft.com/office/drawing/2014/main" id="{F95A1FCE-6C07-4955-9CA5-7F022C527D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566A22-4B08-4593-9FF4-0BBDF3B95170}"/>
              </a:ext>
            </a:extLst>
          </p:cNvPr>
          <p:cNvSpPr>
            <a:spLocks noGrp="1"/>
          </p:cNvSpPr>
          <p:nvPr>
            <p:ph type="sldNum" sz="quarter" idx="12"/>
          </p:nvPr>
        </p:nvSpPr>
        <p:spPr/>
        <p:txBody>
          <a:bodyPr/>
          <a:lstStyle/>
          <a:p>
            <a:fld id="{25D5102E-1CE4-4007-9690-678AD1C6D34D}" type="slidenum">
              <a:rPr lang="en-US" smtClean="0"/>
              <a:t>‹#›</a:t>
            </a:fld>
            <a:endParaRPr lang="en-US"/>
          </a:p>
        </p:txBody>
      </p:sp>
    </p:spTree>
    <p:extLst>
      <p:ext uri="{BB962C8B-B14F-4D97-AF65-F5344CB8AC3E}">
        <p14:creationId xmlns:p14="http://schemas.microsoft.com/office/powerpoint/2010/main" val="3939706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BE6F9-939D-4E8C-B8CF-4E26C22601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F4F479A-4EE2-4542-B270-93E9757B79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B73FAB-B0E7-47CA-992D-BCFD0EF585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E4F10F5-ED2A-4C0B-B56A-659ECBEE0B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AA7DCA-6765-4D2E-AA0F-5446594FDD7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6CBB25-82FB-432C-997E-5C2A8FBD18C5}"/>
              </a:ext>
            </a:extLst>
          </p:cNvPr>
          <p:cNvSpPr>
            <a:spLocks noGrp="1"/>
          </p:cNvSpPr>
          <p:nvPr>
            <p:ph type="dt" sz="half" idx="10"/>
          </p:nvPr>
        </p:nvSpPr>
        <p:spPr/>
        <p:txBody>
          <a:bodyPr/>
          <a:lstStyle/>
          <a:p>
            <a:fld id="{1193BE16-A4C0-46B5-A2CC-3C7191981A50}" type="datetimeFigureOut">
              <a:rPr lang="en-US" smtClean="0"/>
              <a:t>9/12/2021</a:t>
            </a:fld>
            <a:endParaRPr lang="en-US"/>
          </a:p>
        </p:txBody>
      </p:sp>
      <p:sp>
        <p:nvSpPr>
          <p:cNvPr id="8" name="Footer Placeholder 7">
            <a:extLst>
              <a:ext uri="{FF2B5EF4-FFF2-40B4-BE49-F238E27FC236}">
                <a16:creationId xmlns:a16="http://schemas.microsoft.com/office/drawing/2014/main" id="{8F84F4BE-DB6B-4E0F-9285-AD70092672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E50E37-15E5-42CE-89BD-B655AA1555E0}"/>
              </a:ext>
            </a:extLst>
          </p:cNvPr>
          <p:cNvSpPr>
            <a:spLocks noGrp="1"/>
          </p:cNvSpPr>
          <p:nvPr>
            <p:ph type="sldNum" sz="quarter" idx="12"/>
          </p:nvPr>
        </p:nvSpPr>
        <p:spPr/>
        <p:txBody>
          <a:bodyPr/>
          <a:lstStyle/>
          <a:p>
            <a:fld id="{25D5102E-1CE4-4007-9690-678AD1C6D34D}" type="slidenum">
              <a:rPr lang="en-US" smtClean="0"/>
              <a:t>‹#›</a:t>
            </a:fld>
            <a:endParaRPr lang="en-US"/>
          </a:p>
        </p:txBody>
      </p:sp>
    </p:spTree>
    <p:extLst>
      <p:ext uri="{BB962C8B-B14F-4D97-AF65-F5344CB8AC3E}">
        <p14:creationId xmlns:p14="http://schemas.microsoft.com/office/powerpoint/2010/main" val="1863089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7E99F-3C17-4BEF-8C88-BFCDD8CFEF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22A2A4-3957-4F98-BE82-30EDAA47937F}"/>
              </a:ext>
            </a:extLst>
          </p:cNvPr>
          <p:cNvSpPr>
            <a:spLocks noGrp="1"/>
          </p:cNvSpPr>
          <p:nvPr>
            <p:ph type="dt" sz="half" idx="10"/>
          </p:nvPr>
        </p:nvSpPr>
        <p:spPr/>
        <p:txBody>
          <a:bodyPr/>
          <a:lstStyle/>
          <a:p>
            <a:fld id="{1193BE16-A4C0-46B5-A2CC-3C7191981A50}" type="datetimeFigureOut">
              <a:rPr lang="en-US" smtClean="0"/>
              <a:t>9/12/2021</a:t>
            </a:fld>
            <a:endParaRPr lang="en-US"/>
          </a:p>
        </p:txBody>
      </p:sp>
      <p:sp>
        <p:nvSpPr>
          <p:cNvPr id="4" name="Footer Placeholder 3">
            <a:extLst>
              <a:ext uri="{FF2B5EF4-FFF2-40B4-BE49-F238E27FC236}">
                <a16:creationId xmlns:a16="http://schemas.microsoft.com/office/drawing/2014/main" id="{1D8CF8DD-2828-4FAB-B66D-DCE09FC1F41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9D1DD6-A354-46E8-89EB-A545302BF169}"/>
              </a:ext>
            </a:extLst>
          </p:cNvPr>
          <p:cNvSpPr>
            <a:spLocks noGrp="1"/>
          </p:cNvSpPr>
          <p:nvPr>
            <p:ph type="sldNum" sz="quarter" idx="12"/>
          </p:nvPr>
        </p:nvSpPr>
        <p:spPr/>
        <p:txBody>
          <a:bodyPr/>
          <a:lstStyle/>
          <a:p>
            <a:fld id="{25D5102E-1CE4-4007-9690-678AD1C6D34D}" type="slidenum">
              <a:rPr lang="en-US" smtClean="0"/>
              <a:t>‹#›</a:t>
            </a:fld>
            <a:endParaRPr lang="en-US"/>
          </a:p>
        </p:txBody>
      </p:sp>
    </p:spTree>
    <p:extLst>
      <p:ext uri="{BB962C8B-B14F-4D97-AF65-F5344CB8AC3E}">
        <p14:creationId xmlns:p14="http://schemas.microsoft.com/office/powerpoint/2010/main" val="322170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E9F2F6-DC52-496C-A7B8-93B094ABD2D7}"/>
              </a:ext>
            </a:extLst>
          </p:cNvPr>
          <p:cNvSpPr>
            <a:spLocks noGrp="1"/>
          </p:cNvSpPr>
          <p:nvPr>
            <p:ph type="dt" sz="half" idx="10"/>
          </p:nvPr>
        </p:nvSpPr>
        <p:spPr/>
        <p:txBody>
          <a:bodyPr/>
          <a:lstStyle/>
          <a:p>
            <a:fld id="{1193BE16-A4C0-46B5-A2CC-3C7191981A50}" type="datetimeFigureOut">
              <a:rPr lang="en-US" smtClean="0"/>
              <a:t>9/12/2021</a:t>
            </a:fld>
            <a:endParaRPr lang="en-US"/>
          </a:p>
        </p:txBody>
      </p:sp>
      <p:sp>
        <p:nvSpPr>
          <p:cNvPr id="3" name="Footer Placeholder 2">
            <a:extLst>
              <a:ext uri="{FF2B5EF4-FFF2-40B4-BE49-F238E27FC236}">
                <a16:creationId xmlns:a16="http://schemas.microsoft.com/office/drawing/2014/main" id="{C1BA4735-8F91-45DA-930D-11CF9D93A88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B90E551-382D-4DA5-A417-92623CCA4913}"/>
              </a:ext>
            </a:extLst>
          </p:cNvPr>
          <p:cNvSpPr>
            <a:spLocks noGrp="1"/>
          </p:cNvSpPr>
          <p:nvPr>
            <p:ph type="sldNum" sz="quarter" idx="12"/>
          </p:nvPr>
        </p:nvSpPr>
        <p:spPr/>
        <p:txBody>
          <a:bodyPr/>
          <a:lstStyle/>
          <a:p>
            <a:fld id="{25D5102E-1CE4-4007-9690-678AD1C6D34D}" type="slidenum">
              <a:rPr lang="en-US" smtClean="0"/>
              <a:t>‹#›</a:t>
            </a:fld>
            <a:endParaRPr lang="en-US"/>
          </a:p>
        </p:txBody>
      </p:sp>
    </p:spTree>
    <p:extLst>
      <p:ext uri="{BB962C8B-B14F-4D97-AF65-F5344CB8AC3E}">
        <p14:creationId xmlns:p14="http://schemas.microsoft.com/office/powerpoint/2010/main" val="23648283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72081-593D-4458-9106-DB091805F5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E6E31D-F13E-45ED-B0F2-845662F8B8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6BD729A-F910-4905-AF60-BB3152B9A3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017F7D-DE19-43DB-82F4-9B567C6CB2B3}"/>
              </a:ext>
            </a:extLst>
          </p:cNvPr>
          <p:cNvSpPr>
            <a:spLocks noGrp="1"/>
          </p:cNvSpPr>
          <p:nvPr>
            <p:ph type="dt" sz="half" idx="10"/>
          </p:nvPr>
        </p:nvSpPr>
        <p:spPr/>
        <p:txBody>
          <a:bodyPr/>
          <a:lstStyle/>
          <a:p>
            <a:fld id="{1193BE16-A4C0-46B5-A2CC-3C7191981A50}" type="datetimeFigureOut">
              <a:rPr lang="en-US" smtClean="0"/>
              <a:t>9/12/2021</a:t>
            </a:fld>
            <a:endParaRPr lang="en-US"/>
          </a:p>
        </p:txBody>
      </p:sp>
      <p:sp>
        <p:nvSpPr>
          <p:cNvPr id="6" name="Footer Placeholder 5">
            <a:extLst>
              <a:ext uri="{FF2B5EF4-FFF2-40B4-BE49-F238E27FC236}">
                <a16:creationId xmlns:a16="http://schemas.microsoft.com/office/drawing/2014/main" id="{20DB21D1-2221-48D1-843C-1DC1B28F19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AC1961-C778-4B11-9CB5-15382CB49273}"/>
              </a:ext>
            </a:extLst>
          </p:cNvPr>
          <p:cNvSpPr>
            <a:spLocks noGrp="1"/>
          </p:cNvSpPr>
          <p:nvPr>
            <p:ph type="sldNum" sz="quarter" idx="12"/>
          </p:nvPr>
        </p:nvSpPr>
        <p:spPr/>
        <p:txBody>
          <a:bodyPr/>
          <a:lstStyle/>
          <a:p>
            <a:fld id="{25D5102E-1CE4-4007-9690-678AD1C6D34D}" type="slidenum">
              <a:rPr lang="en-US" smtClean="0"/>
              <a:t>‹#›</a:t>
            </a:fld>
            <a:endParaRPr lang="en-US"/>
          </a:p>
        </p:txBody>
      </p:sp>
    </p:spTree>
    <p:extLst>
      <p:ext uri="{BB962C8B-B14F-4D97-AF65-F5344CB8AC3E}">
        <p14:creationId xmlns:p14="http://schemas.microsoft.com/office/powerpoint/2010/main" val="842780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8A836-91BF-4D07-8B63-F02B919A01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9D73977-DE52-499D-9B7B-2A86AEEB07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CFE4269-9737-4ADC-9E84-FC6DC9784F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23DA03-0156-4F71-908A-2AAA986C84AF}"/>
              </a:ext>
            </a:extLst>
          </p:cNvPr>
          <p:cNvSpPr>
            <a:spLocks noGrp="1"/>
          </p:cNvSpPr>
          <p:nvPr>
            <p:ph type="dt" sz="half" idx="10"/>
          </p:nvPr>
        </p:nvSpPr>
        <p:spPr/>
        <p:txBody>
          <a:bodyPr/>
          <a:lstStyle/>
          <a:p>
            <a:fld id="{1193BE16-A4C0-46B5-A2CC-3C7191981A50}" type="datetimeFigureOut">
              <a:rPr lang="en-US" smtClean="0"/>
              <a:t>9/12/2021</a:t>
            </a:fld>
            <a:endParaRPr lang="en-US"/>
          </a:p>
        </p:txBody>
      </p:sp>
      <p:sp>
        <p:nvSpPr>
          <p:cNvPr id="6" name="Footer Placeholder 5">
            <a:extLst>
              <a:ext uri="{FF2B5EF4-FFF2-40B4-BE49-F238E27FC236}">
                <a16:creationId xmlns:a16="http://schemas.microsoft.com/office/drawing/2014/main" id="{002D0BF1-A9D4-4971-BDDC-79D85BA116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F203C6-FF86-40D3-9672-5971BCBC68DA}"/>
              </a:ext>
            </a:extLst>
          </p:cNvPr>
          <p:cNvSpPr>
            <a:spLocks noGrp="1"/>
          </p:cNvSpPr>
          <p:nvPr>
            <p:ph type="sldNum" sz="quarter" idx="12"/>
          </p:nvPr>
        </p:nvSpPr>
        <p:spPr/>
        <p:txBody>
          <a:bodyPr/>
          <a:lstStyle/>
          <a:p>
            <a:fld id="{25D5102E-1CE4-4007-9690-678AD1C6D34D}" type="slidenum">
              <a:rPr lang="en-US" smtClean="0"/>
              <a:t>‹#›</a:t>
            </a:fld>
            <a:endParaRPr lang="en-US"/>
          </a:p>
        </p:txBody>
      </p:sp>
    </p:spTree>
    <p:extLst>
      <p:ext uri="{BB962C8B-B14F-4D97-AF65-F5344CB8AC3E}">
        <p14:creationId xmlns:p14="http://schemas.microsoft.com/office/powerpoint/2010/main" val="23984023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9A234-EB21-48B6-98CB-7DB2BE972E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97C2D2D-9288-4617-A0DF-4A35CA337D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36BA42-C0F8-47C2-81BD-11E11790AA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93BE16-A4C0-46B5-A2CC-3C7191981A50}" type="datetimeFigureOut">
              <a:rPr lang="en-US" smtClean="0"/>
              <a:t>9/12/2021</a:t>
            </a:fld>
            <a:endParaRPr lang="en-US"/>
          </a:p>
        </p:txBody>
      </p:sp>
      <p:sp>
        <p:nvSpPr>
          <p:cNvPr id="5" name="Footer Placeholder 4">
            <a:extLst>
              <a:ext uri="{FF2B5EF4-FFF2-40B4-BE49-F238E27FC236}">
                <a16:creationId xmlns:a16="http://schemas.microsoft.com/office/drawing/2014/main" id="{DBE0B9F1-735B-4CAB-B870-F3C50C82AF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A2D072A-222F-447B-8EA5-FF42624944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D5102E-1CE4-4007-9690-678AD1C6D34D}" type="slidenum">
              <a:rPr lang="en-US" smtClean="0"/>
              <a:t>‹#›</a:t>
            </a:fld>
            <a:endParaRPr lang="en-US"/>
          </a:p>
        </p:txBody>
      </p:sp>
    </p:spTree>
    <p:extLst>
      <p:ext uri="{BB962C8B-B14F-4D97-AF65-F5344CB8AC3E}">
        <p14:creationId xmlns:p14="http://schemas.microsoft.com/office/powerpoint/2010/main" val="3656930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3" Type="http://schemas.openxmlformats.org/officeDocument/2006/relationships/hyperlink" Target="https://deepdreamgenerator.com/" TargetMode="External"/><Relationship Id="rId2" Type="http://schemas.openxmlformats.org/officeDocument/2006/relationships/hyperlink" Target="https://machinelearningmastery.com/cyclegan-tutorial-with-keras/" TargetMode="External"/><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SKTBrain/DiscoGAN" TargetMode="External"/><Relationship Id="rId2" Type="http://schemas.openxmlformats.org/officeDocument/2006/relationships/hyperlink" Target="https://arxiv.org/pdf/1703.05192.pdf" TargetMode="External"/><Relationship Id="rId1" Type="http://schemas.openxmlformats.org/officeDocument/2006/relationships/slideLayout" Target="../slideLayouts/slideLayout7.xml"/><Relationship Id="rId5" Type="http://schemas.openxmlformats.org/officeDocument/2006/relationships/hyperlink" Target="https://deepdreamgenerator.com/" TargetMode="Externa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affinelayer.com/pixsrv/" TargetMode="External"/><Relationship Id="rId2" Type="http://schemas.openxmlformats.org/officeDocument/2006/relationships/hyperlink" Target="https://arxiv.org/pdf/1611.07004.pdf" TargetMode="Externa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arxiv.org/abs/1710.10196" TargetMode="External"/><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hyperlink" Target="https://thispersondoesnotexist.co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gi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hyperlink" Target="https://thispersondoesnotexist.com/" TargetMode="External"/><Relationship Id="rId2" Type="http://schemas.openxmlformats.org/officeDocument/2006/relationships/hyperlink" Target="https://arxiv.org/pdf/2010.05334.pdf" TargetMode="Externa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hyperlink" Target="https://colab.research.google.com/drive/1bNBnOjQEXlSqTqNaGI_IPOxtYp5-7kaf?usp=shari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deepai.org/machine-learning-model/text2img" TargetMode="External"/><Relationship Id="rId2" Type="http://schemas.openxmlformats.org/officeDocument/2006/relationships/hyperlink" Target="https://arxiv.org/pdf/1605.05396.pdf" TargetMode="Externa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arxiv.org/pdf/1609.04802.pdf"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video" Target="NULL" TargetMode="External"/><Relationship Id="rId7" Type="http://schemas.openxmlformats.org/officeDocument/2006/relationships/slideLayout" Target="../slideLayouts/slideLayout7.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video" Target="../media/media3.MOV"/><Relationship Id="rId5" Type="http://schemas.microsoft.com/office/2007/relationships/media" Target="../media/media3.MOV"/><Relationship Id="rId10" Type="http://schemas.openxmlformats.org/officeDocument/2006/relationships/image" Target="../media/image52.png"/><Relationship Id="rId4" Type="http://schemas.microsoft.com/office/2007/relationships/media" Target="../media/media2.MP4"/><Relationship Id="rId9" Type="http://schemas.openxmlformats.org/officeDocument/2006/relationships/image" Target="../media/image51.png"/></Relationships>
</file>

<file path=ppt/slides/_rels/slide4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dzone.com/articles/working-principles-of-generative-adversarial-netwo" TargetMode="Externa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A1A9A-592D-4424-8C79-45C7D99A91FA}"/>
              </a:ext>
            </a:extLst>
          </p:cNvPr>
          <p:cNvSpPr>
            <a:spLocks noGrp="1"/>
          </p:cNvSpPr>
          <p:nvPr>
            <p:ph type="ctrTitle"/>
          </p:nvPr>
        </p:nvSpPr>
        <p:spPr>
          <a:xfrm>
            <a:off x="1524000" y="2634915"/>
            <a:ext cx="9144000" cy="875047"/>
          </a:xfrm>
        </p:spPr>
        <p:txBody>
          <a:bodyPr>
            <a:noAutofit/>
          </a:bodyPr>
          <a:lstStyle/>
          <a:p>
            <a:r>
              <a:rPr lang="en-US" sz="4000" i="0" dirty="0">
                <a:solidFill>
                  <a:srgbClr val="1B1B1B"/>
                </a:solidFill>
                <a:effectLst/>
                <a:latin typeface="Times New Roman" panose="02020603050405020304" pitchFamily="18" charset="0"/>
                <a:ea typeface="Tahoma" panose="020B0604030504040204" pitchFamily="34" charset="0"/>
                <a:cs typeface="Times New Roman" panose="02020603050405020304" pitchFamily="18" charset="0"/>
              </a:rPr>
              <a:t>Generative adversarial networks(GAN) ?</a:t>
            </a:r>
            <a:endParaRPr lang="en-US" sz="400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Text Placeholder 7">
            <a:extLst>
              <a:ext uri="{FF2B5EF4-FFF2-40B4-BE49-F238E27FC236}">
                <a16:creationId xmlns:a16="http://schemas.microsoft.com/office/drawing/2014/main" id="{97B2A9B2-4D97-41BC-B308-190DCBD4889F}"/>
              </a:ext>
            </a:extLst>
          </p:cNvPr>
          <p:cNvSpPr txBox="1">
            <a:spLocks/>
          </p:cNvSpPr>
          <p:nvPr/>
        </p:nvSpPr>
        <p:spPr>
          <a:xfrm>
            <a:off x="7724277" y="5829593"/>
            <a:ext cx="4559966" cy="55917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err="1">
                <a:latin typeface="Times New Roman" panose="02020603050405020304" pitchFamily="18" charset="0"/>
                <a:cs typeface="Times New Roman" panose="02020603050405020304" pitchFamily="18" charset="0"/>
              </a:rPr>
              <a:t>Sinh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Phạm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Thành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công</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5828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AB958E7F-0C03-462D-8311-3CB122898B44}"/>
              </a:ext>
            </a:extLst>
          </p:cNvPr>
          <p:cNvSpPr txBox="1">
            <a:spLocks/>
          </p:cNvSpPr>
          <p:nvPr/>
        </p:nvSpPr>
        <p:spPr>
          <a:xfrm>
            <a:off x="567824" y="132349"/>
            <a:ext cx="10515600" cy="9264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2.1. Image to image translation</a:t>
            </a:r>
            <a:endParaRPr lang="en-US" sz="3000" dirty="0"/>
          </a:p>
        </p:txBody>
      </p:sp>
      <p:sp>
        <p:nvSpPr>
          <p:cNvPr id="14" name="Text Placeholder 7">
            <a:extLst>
              <a:ext uri="{FF2B5EF4-FFF2-40B4-BE49-F238E27FC236}">
                <a16:creationId xmlns:a16="http://schemas.microsoft.com/office/drawing/2014/main" id="{C3B74350-C65C-4B2C-97ED-371BD42E3A29}"/>
              </a:ext>
            </a:extLst>
          </p:cNvPr>
          <p:cNvSpPr txBox="1">
            <a:spLocks/>
          </p:cNvSpPr>
          <p:nvPr/>
        </p:nvSpPr>
        <p:spPr>
          <a:xfrm>
            <a:off x="721895" y="1305719"/>
            <a:ext cx="10902281" cy="19548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The Serif Hand Black" panose="03070902030502020204" pitchFamily="66" charset="0"/>
                <a:ea typeface="Tahoma" panose="020B0604030504040204" pitchFamily="34" charset="0"/>
                <a:cs typeface="Tahoma" panose="020B0604030504040204" pitchFamily="34" charset="0"/>
              </a:rPr>
              <a:t>-</a:t>
            </a:r>
            <a:r>
              <a:rPr lang="en-US" sz="2000" dirty="0" err="1">
                <a:solidFill>
                  <a:srgbClr val="3D3D3D"/>
                </a:solidFill>
                <a:latin typeface="Times New Roman" panose="02020603050405020304" pitchFamily="18" charset="0"/>
                <a:ea typeface="Tahoma" panose="020B0604030504040204" pitchFamily="34" charset="0"/>
                <a:cs typeface="Times New Roman" panose="02020603050405020304" pitchFamily="18" charset="0"/>
              </a:rPr>
              <a:t>Chức</a:t>
            </a:r>
            <a:r>
              <a:rPr lang="en-US" sz="2000" dirty="0">
                <a:solidFill>
                  <a:srgbClr val="3D3D3D"/>
                </a:solidFill>
                <a:latin typeface="Times New Roman" panose="02020603050405020304" pitchFamily="18" charset="0"/>
                <a:ea typeface="Tahoma" panose="020B0604030504040204" pitchFamily="34" charset="0"/>
                <a:cs typeface="Times New Roman" panose="02020603050405020304" pitchFamily="18" charset="0"/>
              </a:rPr>
              <a:t> </a:t>
            </a:r>
            <a:r>
              <a:rPr lang="en-US" sz="2000" dirty="0" err="1">
                <a:solidFill>
                  <a:srgbClr val="3D3D3D"/>
                </a:solidFill>
                <a:latin typeface="Times New Roman" panose="02020603050405020304" pitchFamily="18" charset="0"/>
                <a:ea typeface="Tahoma" panose="020B0604030504040204" pitchFamily="34" charset="0"/>
                <a:cs typeface="Times New Roman" panose="02020603050405020304" pitchFamily="18" charset="0"/>
              </a:rPr>
              <a:t>năng</a:t>
            </a:r>
            <a:r>
              <a:rPr lang="en-US" sz="2000" dirty="0">
                <a:solidFill>
                  <a:srgbClr val="3D3D3D"/>
                </a:solidFill>
                <a:latin typeface="Times New Roman" panose="02020603050405020304" pitchFamily="18" charset="0"/>
                <a:ea typeface="Tahoma" panose="020B0604030504040204" pitchFamily="34" charset="0"/>
                <a:cs typeface="Times New Roman" panose="02020603050405020304" pitchFamily="18" charset="0"/>
              </a:rPr>
              <a:t> </a:t>
            </a:r>
            <a:r>
              <a:rPr lang="en-US" sz="2000" dirty="0" err="1">
                <a:solidFill>
                  <a:srgbClr val="3D3D3D"/>
                </a:solidFill>
                <a:latin typeface="Times New Roman" panose="02020603050405020304" pitchFamily="18" charset="0"/>
                <a:ea typeface="Tahoma" panose="020B0604030504040204" pitchFamily="34" charset="0"/>
                <a:cs typeface="Times New Roman" panose="02020603050405020304" pitchFamily="18" charset="0"/>
              </a:rPr>
              <a:t>chính</a:t>
            </a:r>
            <a:r>
              <a:rPr lang="en-US" sz="2000" dirty="0">
                <a:solidFill>
                  <a:srgbClr val="3D3D3D"/>
                </a:solidFill>
                <a:latin typeface="The Serif Hand Black" panose="03070902030502020204" pitchFamily="66" charset="0"/>
                <a:ea typeface="Tahoma" panose="020B0604030504040204" pitchFamily="34" charset="0"/>
                <a:cs typeface="Tahoma" panose="020B0604030504040204" pitchFamily="34" charset="0"/>
              </a:rPr>
              <a:t>:  </a:t>
            </a:r>
            <a:r>
              <a:rPr lang="vi-VN" sz="2000" b="0" i="0" dirty="0">
                <a:solidFill>
                  <a:srgbClr val="3D3D3D"/>
                </a:solidFill>
                <a:effectLst/>
                <a:latin typeface="+mj-lt"/>
                <a:ea typeface="Tahoma" panose="020B0604030504040204" pitchFamily="34" charset="0"/>
                <a:cs typeface="Tahoma" panose="020B0604030504040204" pitchFamily="34" charset="0"/>
              </a:rPr>
              <a:t>thay đổi các thuộc tính trong ảnh, ví dụ: không màu -&gt; có màu (ứng dụng tô màu), ảnh thẻ -&gt; ảnh anime, ảnh mờ -&gt; ảnh nét (làm nét ảnh), ảnh màu -&gt; sang các style khác như Monet, Van gosh, etc ( style transfer).</a:t>
            </a:r>
            <a:r>
              <a:rPr lang="en-US" sz="2000" dirty="0">
                <a:latin typeface="+mj-lt"/>
                <a:ea typeface="Tahoma" panose="020B0604030504040204" pitchFamily="34" charset="0"/>
                <a:cs typeface="Tahoma" panose="020B0604030504040204" pitchFamily="34" charset="0"/>
              </a:rPr>
              <a:t> </a:t>
            </a:r>
          </a:p>
        </p:txBody>
      </p:sp>
      <p:pic>
        <p:nvPicPr>
          <p:cNvPr id="1026" name="Picture 2">
            <a:extLst>
              <a:ext uri="{FF2B5EF4-FFF2-40B4-BE49-F238E27FC236}">
                <a16:creationId xmlns:a16="http://schemas.microsoft.com/office/drawing/2014/main" id="{D43D23D7-1C08-4403-BA19-63458A5957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0997" y="2439549"/>
            <a:ext cx="9744075" cy="40767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683BD3D-774B-4C90-A5F9-E84CF63575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928" y="2439549"/>
            <a:ext cx="10176275" cy="407448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FE3F7F2-2A3A-4D5C-9EF4-D354B07917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3848" y="2357478"/>
            <a:ext cx="10356257" cy="4500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1640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AB958E7F-0C03-462D-8311-3CB122898B44}"/>
              </a:ext>
            </a:extLst>
          </p:cNvPr>
          <p:cNvSpPr txBox="1">
            <a:spLocks/>
          </p:cNvSpPr>
          <p:nvPr/>
        </p:nvSpPr>
        <p:spPr>
          <a:xfrm>
            <a:off x="567824" y="132349"/>
            <a:ext cx="10515600" cy="9264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2.1. Image to image translation</a:t>
            </a:r>
            <a:endParaRPr lang="en-US" sz="3000" dirty="0"/>
          </a:p>
        </p:txBody>
      </p:sp>
      <p:sp>
        <p:nvSpPr>
          <p:cNvPr id="14" name="Text Placeholder 7">
            <a:extLst>
              <a:ext uri="{FF2B5EF4-FFF2-40B4-BE49-F238E27FC236}">
                <a16:creationId xmlns:a16="http://schemas.microsoft.com/office/drawing/2014/main" id="{C3B74350-C65C-4B2C-97ED-371BD42E3A29}"/>
              </a:ext>
            </a:extLst>
          </p:cNvPr>
          <p:cNvSpPr txBox="1">
            <a:spLocks/>
          </p:cNvSpPr>
          <p:nvPr/>
        </p:nvSpPr>
        <p:spPr>
          <a:xfrm>
            <a:off x="733926" y="1161340"/>
            <a:ext cx="10902281" cy="19548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Image to image translation</a:t>
            </a:r>
          </a:p>
        </p:txBody>
      </p:sp>
      <p:pic>
        <p:nvPicPr>
          <p:cNvPr id="4" name="Picture 3">
            <a:extLst>
              <a:ext uri="{FF2B5EF4-FFF2-40B4-BE49-F238E27FC236}">
                <a16:creationId xmlns:a16="http://schemas.microsoft.com/office/drawing/2014/main" id="{B99E61C6-5AC9-45A1-A955-3676B9488EF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01678" y="1893489"/>
            <a:ext cx="9388643" cy="4380290"/>
          </a:xfrm>
          <a:prstGeom prst="rect">
            <a:avLst/>
          </a:prstGeom>
          <a:noFill/>
          <a:ln>
            <a:noFill/>
          </a:ln>
        </p:spPr>
      </p:pic>
      <p:pic>
        <p:nvPicPr>
          <p:cNvPr id="3" name="Picture 2">
            <a:extLst>
              <a:ext uri="{FF2B5EF4-FFF2-40B4-BE49-F238E27FC236}">
                <a16:creationId xmlns:a16="http://schemas.microsoft.com/office/drawing/2014/main" id="{97849028-128C-418A-96C0-970A9044C871}"/>
              </a:ext>
            </a:extLst>
          </p:cNvPr>
          <p:cNvPicPr>
            <a:picLocks noChangeAspect="1"/>
          </p:cNvPicPr>
          <p:nvPr/>
        </p:nvPicPr>
        <p:blipFill>
          <a:blip r:embed="rId3"/>
          <a:stretch>
            <a:fillRect/>
          </a:stretch>
        </p:blipFill>
        <p:spPr>
          <a:xfrm>
            <a:off x="8191831" y="5877491"/>
            <a:ext cx="1830474" cy="342948"/>
          </a:xfrm>
          <a:prstGeom prst="rect">
            <a:avLst/>
          </a:prstGeom>
        </p:spPr>
      </p:pic>
      <p:pic>
        <p:nvPicPr>
          <p:cNvPr id="6" name="Picture 5">
            <a:extLst>
              <a:ext uri="{FF2B5EF4-FFF2-40B4-BE49-F238E27FC236}">
                <a16:creationId xmlns:a16="http://schemas.microsoft.com/office/drawing/2014/main" id="{211AFBA1-ED96-4F58-9AAF-FA2CD0910DD9}"/>
              </a:ext>
            </a:extLst>
          </p:cNvPr>
          <p:cNvPicPr>
            <a:picLocks noChangeAspect="1"/>
          </p:cNvPicPr>
          <p:nvPr/>
        </p:nvPicPr>
        <p:blipFill>
          <a:blip r:embed="rId3"/>
          <a:stretch>
            <a:fillRect/>
          </a:stretch>
        </p:blipFill>
        <p:spPr>
          <a:xfrm>
            <a:off x="8103599" y="5168469"/>
            <a:ext cx="1401348" cy="342948"/>
          </a:xfrm>
          <a:prstGeom prst="rect">
            <a:avLst/>
          </a:prstGeom>
        </p:spPr>
      </p:pic>
      <p:pic>
        <p:nvPicPr>
          <p:cNvPr id="7" name="Picture 6">
            <a:extLst>
              <a:ext uri="{FF2B5EF4-FFF2-40B4-BE49-F238E27FC236}">
                <a16:creationId xmlns:a16="http://schemas.microsoft.com/office/drawing/2014/main" id="{B46F061F-80E8-40CE-B989-82D80E103214}"/>
              </a:ext>
            </a:extLst>
          </p:cNvPr>
          <p:cNvPicPr>
            <a:picLocks noChangeAspect="1"/>
          </p:cNvPicPr>
          <p:nvPr/>
        </p:nvPicPr>
        <p:blipFill>
          <a:blip r:embed="rId3"/>
          <a:stretch>
            <a:fillRect/>
          </a:stretch>
        </p:blipFill>
        <p:spPr>
          <a:xfrm>
            <a:off x="8191831" y="3047265"/>
            <a:ext cx="1830474" cy="342948"/>
          </a:xfrm>
          <a:prstGeom prst="rect">
            <a:avLst/>
          </a:prstGeom>
        </p:spPr>
      </p:pic>
      <p:cxnSp>
        <p:nvCxnSpPr>
          <p:cNvPr id="5" name="Straight Connector 4">
            <a:extLst>
              <a:ext uri="{FF2B5EF4-FFF2-40B4-BE49-F238E27FC236}">
                <a16:creationId xmlns:a16="http://schemas.microsoft.com/office/drawing/2014/main" id="{20703F87-F8EF-424A-AF8B-0DC3F315120A}"/>
              </a:ext>
            </a:extLst>
          </p:cNvPr>
          <p:cNvCxnSpPr>
            <a:cxnSpLocks/>
          </p:cNvCxnSpPr>
          <p:nvPr/>
        </p:nvCxnSpPr>
        <p:spPr>
          <a:xfrm>
            <a:off x="8804273" y="3047265"/>
            <a:ext cx="784895"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7FBB5F5-DAAD-4669-B9B3-DF74471F892C}"/>
              </a:ext>
            </a:extLst>
          </p:cNvPr>
          <p:cNvCxnSpPr>
            <a:cxnSpLocks/>
          </p:cNvCxnSpPr>
          <p:nvPr/>
        </p:nvCxnSpPr>
        <p:spPr>
          <a:xfrm>
            <a:off x="8103599" y="5178423"/>
            <a:ext cx="202699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8271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A1A9A-592D-4424-8C79-45C7D99A91FA}"/>
              </a:ext>
            </a:extLst>
          </p:cNvPr>
          <p:cNvSpPr>
            <a:spLocks noGrp="1"/>
          </p:cNvSpPr>
          <p:nvPr>
            <p:ph type="ctrTitle"/>
          </p:nvPr>
        </p:nvSpPr>
        <p:spPr>
          <a:xfrm>
            <a:off x="1524000" y="2213811"/>
            <a:ext cx="9144000" cy="1588168"/>
          </a:xfrm>
        </p:spPr>
        <p:txBody>
          <a:bodyPr>
            <a:noAutofit/>
          </a:bodyPr>
          <a:lstStyle/>
          <a:p>
            <a:r>
              <a:rPr lang="en-US" sz="4000" dirty="0">
                <a:solidFill>
                  <a:schemeClr val="accent2">
                    <a:lumMod val="50000"/>
                  </a:schemeClr>
                </a:solidFill>
                <a:latin typeface="Times New Roman" panose="02020603050405020304" pitchFamily="18" charset="0"/>
                <a:ea typeface="Tahoma" panose="020B0604030504040204" pitchFamily="34" charset="0"/>
                <a:cs typeface="Times New Roman" panose="02020603050405020304" pitchFamily="18" charset="0"/>
              </a:rPr>
              <a:t>2.1. Image to image translation</a:t>
            </a:r>
            <a:br>
              <a:rPr lang="en-US" sz="40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br>
            <a:r>
              <a:rPr lang="en-US" sz="4000" dirty="0">
                <a:latin typeface="Times New Roman" panose="02020603050405020304" pitchFamily="18" charset="0"/>
                <a:ea typeface="Tahoma" panose="020B0604030504040204" pitchFamily="34" charset="0"/>
                <a:cs typeface="Times New Roman" panose="02020603050405020304" pitchFamily="18" charset="0"/>
              </a:rPr>
              <a:t>1. </a:t>
            </a:r>
            <a:r>
              <a:rPr lang="en-US" sz="4000" dirty="0" err="1">
                <a:latin typeface="Times New Roman" panose="02020603050405020304" pitchFamily="18" charset="0"/>
                <a:ea typeface="Tahoma" panose="020B0604030504040204" pitchFamily="34" charset="0"/>
                <a:cs typeface="Times New Roman" panose="02020603050405020304" pitchFamily="18" charset="0"/>
              </a:rPr>
              <a:t>CycleGAN</a:t>
            </a:r>
            <a:endParaRPr lang="en-US" sz="400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2963779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AB958E7F-0C03-462D-8311-3CB122898B44}"/>
              </a:ext>
            </a:extLst>
          </p:cNvPr>
          <p:cNvSpPr txBox="1">
            <a:spLocks/>
          </p:cNvSpPr>
          <p:nvPr/>
        </p:nvSpPr>
        <p:spPr>
          <a:xfrm>
            <a:off x="567824" y="132349"/>
            <a:ext cx="10515600" cy="9264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2.1.1. </a:t>
            </a:r>
            <a:r>
              <a:rPr lang="en-US" sz="3200" dirty="0" err="1">
                <a:solidFill>
                  <a:srgbClr val="1B1B1B"/>
                </a:solidFill>
                <a:latin typeface="Times New Roman" panose="02020603050405020304" pitchFamily="18" charset="0"/>
                <a:ea typeface="Tahoma" panose="020B0604030504040204" pitchFamily="34" charset="0"/>
                <a:cs typeface="Times New Roman" panose="02020603050405020304" pitchFamily="18" charset="0"/>
              </a:rPr>
              <a:t>CycleGAN</a:t>
            </a:r>
            <a:r>
              <a:rPr lang="en-US" sz="32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a:t>
            </a:r>
            <a:endParaRPr lang="en-US" sz="3000" dirty="0"/>
          </a:p>
        </p:txBody>
      </p:sp>
      <p:sp>
        <p:nvSpPr>
          <p:cNvPr id="14" name="Text Placeholder 7">
            <a:extLst>
              <a:ext uri="{FF2B5EF4-FFF2-40B4-BE49-F238E27FC236}">
                <a16:creationId xmlns:a16="http://schemas.microsoft.com/office/drawing/2014/main" id="{C3B74350-C65C-4B2C-97ED-371BD42E3A29}"/>
              </a:ext>
            </a:extLst>
          </p:cNvPr>
          <p:cNvSpPr txBox="1">
            <a:spLocks/>
          </p:cNvSpPr>
          <p:nvPr/>
        </p:nvSpPr>
        <p:spPr>
          <a:xfrm>
            <a:off x="721895" y="1305719"/>
            <a:ext cx="10902281" cy="19548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err="1">
                <a:latin typeface="Times New Roman" panose="02020603050405020304" pitchFamily="18" charset="0"/>
                <a:cs typeface="Times New Roman" panose="02020603050405020304" pitchFamily="18" charset="0"/>
              </a:rPr>
              <a:t>Ví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a:t>
            </a:r>
            <a:r>
              <a:rPr lang="en-US" sz="2400" dirty="0">
                <a:latin typeface="Times New Roman" panose="02020603050405020304" pitchFamily="18" charset="0"/>
                <a:cs typeface="Times New Roman" panose="02020603050405020304" pitchFamily="18" charset="0"/>
              </a:rPr>
              <a:t>: </a:t>
            </a:r>
          </a:p>
        </p:txBody>
      </p:sp>
      <p:pic>
        <p:nvPicPr>
          <p:cNvPr id="5" name="Picture 4">
            <a:extLst>
              <a:ext uri="{FF2B5EF4-FFF2-40B4-BE49-F238E27FC236}">
                <a16:creationId xmlns:a16="http://schemas.microsoft.com/office/drawing/2014/main" id="{D12C3D16-CE9D-4AF9-97E8-57F0D2B8E52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14337" y="2397576"/>
            <a:ext cx="7959224" cy="3335179"/>
          </a:xfrm>
          <a:prstGeom prst="rect">
            <a:avLst/>
          </a:prstGeom>
          <a:noFill/>
          <a:ln>
            <a:noFill/>
          </a:ln>
        </p:spPr>
      </p:pic>
      <p:pic>
        <p:nvPicPr>
          <p:cNvPr id="9" name="Picture 8">
            <a:extLst>
              <a:ext uri="{FF2B5EF4-FFF2-40B4-BE49-F238E27FC236}">
                <a16:creationId xmlns:a16="http://schemas.microsoft.com/office/drawing/2014/main" id="{3CBB5FB6-EC88-4E28-8C87-B84791C5C6E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14338" y="1814428"/>
            <a:ext cx="7959223" cy="4658561"/>
          </a:xfrm>
          <a:prstGeom prst="rect">
            <a:avLst/>
          </a:prstGeom>
          <a:noFill/>
          <a:ln>
            <a:noFill/>
          </a:ln>
        </p:spPr>
      </p:pic>
      <p:pic>
        <p:nvPicPr>
          <p:cNvPr id="8" name="Picture 7">
            <a:extLst>
              <a:ext uri="{FF2B5EF4-FFF2-40B4-BE49-F238E27FC236}">
                <a16:creationId xmlns:a16="http://schemas.microsoft.com/office/drawing/2014/main" id="{4B652C47-FE73-4211-B4A6-F9AFD8B17F79}"/>
              </a:ext>
            </a:extLst>
          </p:cNvPr>
          <p:cNvPicPr>
            <a:picLocks noChangeAspect="1"/>
          </p:cNvPicPr>
          <p:nvPr/>
        </p:nvPicPr>
        <p:blipFill>
          <a:blip r:embed="rId4"/>
          <a:stretch>
            <a:fillRect/>
          </a:stretch>
        </p:blipFill>
        <p:spPr>
          <a:xfrm>
            <a:off x="2107867" y="1814428"/>
            <a:ext cx="8265694" cy="4658561"/>
          </a:xfrm>
          <a:prstGeom prst="rect">
            <a:avLst/>
          </a:prstGeom>
        </p:spPr>
      </p:pic>
      <p:pic>
        <p:nvPicPr>
          <p:cNvPr id="13" name="Picture 12" descr="The domain translation between summer and winter pictures [95]. Color... |  Download Scientific Diagram">
            <a:extLst>
              <a:ext uri="{FF2B5EF4-FFF2-40B4-BE49-F238E27FC236}">
                <a16:creationId xmlns:a16="http://schemas.microsoft.com/office/drawing/2014/main" id="{028C2175-5AFB-4A89-8A2A-9D6EDD84FCBA}"/>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277197"/>
            <a:ext cx="5943600" cy="5575935"/>
          </a:xfrm>
          <a:prstGeom prst="rect">
            <a:avLst/>
          </a:prstGeom>
          <a:noFill/>
          <a:ln>
            <a:noFill/>
          </a:ln>
        </p:spPr>
      </p:pic>
      <p:sp>
        <p:nvSpPr>
          <p:cNvPr id="15" name="TextBox 14">
            <a:extLst>
              <a:ext uri="{FF2B5EF4-FFF2-40B4-BE49-F238E27FC236}">
                <a16:creationId xmlns:a16="http://schemas.microsoft.com/office/drawing/2014/main" id="{40DBA446-1903-433C-82DF-BDA11ACA4936}"/>
              </a:ext>
            </a:extLst>
          </p:cNvPr>
          <p:cNvSpPr txBox="1"/>
          <p:nvPr/>
        </p:nvSpPr>
        <p:spPr>
          <a:xfrm>
            <a:off x="567824" y="1625741"/>
            <a:ext cx="5112752" cy="1061829"/>
          </a:xfrm>
          <a:prstGeom prst="rect">
            <a:avLst/>
          </a:prstGeom>
          <a:noFill/>
        </p:spPr>
        <p:txBody>
          <a:bodyPr wrap="square">
            <a:spAutoFit/>
          </a:bodyPr>
          <a:lstStyle/>
          <a:p>
            <a:r>
              <a:rPr lang="en-US" sz="2100" dirty="0">
                <a:solidFill>
                  <a:srgbClr val="212529"/>
                </a:solidFill>
                <a:effectLst/>
                <a:latin typeface="+mj-lt"/>
                <a:ea typeface="Calibri" panose="020F0502020204030204" pitchFamily="34" charset="0"/>
              </a:rPr>
              <a:t>- </a:t>
            </a:r>
            <a:r>
              <a:rPr lang="en-US" sz="2100" dirty="0" err="1">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Như</a:t>
            </a:r>
            <a:r>
              <a:rPr lang="en-US" sz="2100" dirty="0">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100" dirty="0" err="1">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vậy</a:t>
            </a:r>
            <a:r>
              <a:rPr lang="en-US" sz="2100" dirty="0">
                <a:solidFill>
                  <a:srgbClr val="212529"/>
                </a:solidFill>
                <a:effectLst/>
                <a:latin typeface="+mj-lt"/>
                <a:ea typeface="Calibri" panose="020F0502020204030204" pitchFamily="34" charset="0"/>
              </a:rPr>
              <a:t>: </a:t>
            </a:r>
            <a:r>
              <a:rPr lang="vi-VN" sz="2100" dirty="0">
                <a:solidFill>
                  <a:srgbClr val="212529"/>
                </a:solidFill>
                <a:effectLst/>
                <a:latin typeface="+mj-lt"/>
                <a:ea typeface="Calibri" panose="020F0502020204030204" pitchFamily="34" charset="0"/>
              </a:rPr>
              <a:t>CycleGAN là một kiến ​​trúc GAN </a:t>
            </a:r>
            <a:r>
              <a:rPr lang="en-US" sz="2100" dirty="0">
                <a:solidFill>
                  <a:srgbClr val="212529"/>
                </a:solidFill>
                <a:effectLst/>
                <a:latin typeface="+mj-lt"/>
                <a:ea typeface="Calibri" panose="020F0502020204030204" pitchFamily="34" charset="0"/>
              </a:rPr>
              <a:t> </a:t>
            </a:r>
            <a:r>
              <a:rPr lang="vi-VN" sz="2100" dirty="0">
                <a:solidFill>
                  <a:srgbClr val="212529"/>
                </a:solidFill>
                <a:effectLst/>
                <a:latin typeface="+mj-lt"/>
                <a:ea typeface="Calibri" panose="020F0502020204030204" pitchFamily="34" charset="0"/>
              </a:rPr>
              <a:t>được sử dụng để học chuyển đổi giữa các hình ảnh có kiểu dáng khác nhau.</a:t>
            </a:r>
            <a:endParaRPr lang="en-US" sz="2100" dirty="0">
              <a:latin typeface="+mj-lt"/>
            </a:endParaRPr>
          </a:p>
        </p:txBody>
      </p:sp>
      <p:pic>
        <p:nvPicPr>
          <p:cNvPr id="17" name="Picture 16">
            <a:extLst>
              <a:ext uri="{FF2B5EF4-FFF2-40B4-BE49-F238E27FC236}">
                <a16:creationId xmlns:a16="http://schemas.microsoft.com/office/drawing/2014/main" id="{03B2A0F5-5D84-4FAC-ADA2-E6BB36AF33A2}"/>
              </a:ext>
            </a:extLst>
          </p:cNvPr>
          <p:cNvPicPr>
            <a:picLocks noChangeAspect="1"/>
          </p:cNvPicPr>
          <p:nvPr/>
        </p:nvPicPr>
        <p:blipFill>
          <a:blip r:embed="rId6"/>
          <a:stretch>
            <a:fillRect/>
          </a:stretch>
        </p:blipFill>
        <p:spPr>
          <a:xfrm>
            <a:off x="567824" y="1240237"/>
            <a:ext cx="1362265" cy="428685"/>
          </a:xfrm>
          <a:prstGeom prst="rect">
            <a:avLst/>
          </a:prstGeom>
        </p:spPr>
      </p:pic>
    </p:spTree>
    <p:extLst>
      <p:ext uri="{BB962C8B-B14F-4D97-AF65-F5344CB8AC3E}">
        <p14:creationId xmlns:p14="http://schemas.microsoft.com/office/powerpoint/2010/main" val="3299014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AB958E7F-0C03-462D-8311-3CB122898B44}"/>
              </a:ext>
            </a:extLst>
          </p:cNvPr>
          <p:cNvSpPr txBox="1">
            <a:spLocks/>
          </p:cNvSpPr>
          <p:nvPr/>
        </p:nvSpPr>
        <p:spPr>
          <a:xfrm>
            <a:off x="567824" y="132349"/>
            <a:ext cx="10515600" cy="9264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2.1.1. </a:t>
            </a:r>
            <a:r>
              <a:rPr lang="en-US" sz="3200" dirty="0" err="1">
                <a:solidFill>
                  <a:srgbClr val="1B1B1B"/>
                </a:solidFill>
                <a:latin typeface="Times New Roman" panose="02020603050405020304" pitchFamily="18" charset="0"/>
                <a:ea typeface="Tahoma" panose="020B0604030504040204" pitchFamily="34" charset="0"/>
                <a:cs typeface="Times New Roman" panose="02020603050405020304" pitchFamily="18" charset="0"/>
              </a:rPr>
              <a:t>CycleGAN</a:t>
            </a:r>
            <a:r>
              <a:rPr lang="en-US" sz="32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a:t>
            </a:r>
            <a:endParaRPr lang="en-US" sz="3000" dirty="0"/>
          </a:p>
        </p:txBody>
      </p:sp>
      <p:sp>
        <p:nvSpPr>
          <p:cNvPr id="14" name="Text Placeholder 7">
            <a:extLst>
              <a:ext uri="{FF2B5EF4-FFF2-40B4-BE49-F238E27FC236}">
                <a16:creationId xmlns:a16="http://schemas.microsoft.com/office/drawing/2014/main" id="{C3B74350-C65C-4B2C-97ED-371BD42E3A29}"/>
              </a:ext>
            </a:extLst>
          </p:cNvPr>
          <p:cNvSpPr txBox="1">
            <a:spLocks/>
          </p:cNvSpPr>
          <p:nvPr/>
        </p:nvSpPr>
        <p:spPr>
          <a:xfrm>
            <a:off x="644859" y="1058781"/>
            <a:ext cx="10902281" cy="19548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err="1">
                <a:latin typeface="Times New Roman" panose="02020603050405020304" pitchFamily="18" charset="0"/>
                <a:cs typeface="Times New Roman" panose="02020603050405020304" pitchFamily="18" charset="0"/>
              </a:rPr>
              <a:t>Cách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a:t>
            </a:r>
          </a:p>
          <a:p>
            <a:pPr marL="0" indent="0">
              <a:buNone/>
            </a:pPr>
            <a:r>
              <a:rPr lang="en-US" sz="2400" dirty="0">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CycleGAN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mở</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rộng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kiến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trúc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GAN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cổ</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bao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gồm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2 Generator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2 Discriminator.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a:t>
            </a:r>
            <a:r>
              <a:rPr lang="vi-VN" sz="18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Generator đầu tiên</a:t>
            </a:r>
            <a:r>
              <a:rPr lang="en-US" sz="18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gọi</a:t>
            </a:r>
            <a:r>
              <a:rPr lang="en-US" sz="18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G</a:t>
            </a:r>
            <a:r>
              <a:rPr lang="en-US" sz="1800" spc="-5" baseline="-25000"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ab</a:t>
            </a:r>
            <a:r>
              <a:rPr lang="vi-VN" sz="18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nhận đầu vào là ảnh từ domain </a:t>
            </a:r>
            <a:r>
              <a:rPr lang="en-US" sz="18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A</a:t>
            </a:r>
            <a:r>
              <a:rPr lang="vi-VN" sz="18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và convert nó sang domain </a:t>
            </a:r>
            <a:r>
              <a:rPr lang="en-US" sz="18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B.</a:t>
            </a:r>
            <a:r>
              <a:rPr lang="vi-VN" sz="18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Generator còn lại</a:t>
            </a:r>
            <a:r>
              <a:rPr lang="en-US" sz="18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gọi</a:t>
            </a:r>
            <a:r>
              <a:rPr lang="en-US" sz="18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G</a:t>
            </a:r>
            <a:r>
              <a:rPr lang="en-US" sz="1800" spc="-5" baseline="-25000"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ba</a:t>
            </a:r>
            <a:r>
              <a:rPr lang="en-US" sz="18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thì</a:t>
            </a:r>
            <a:r>
              <a:rPr lang="vi-VN" sz="18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có nhiệm vụ convert ảnh từ domain </a:t>
            </a:r>
            <a:r>
              <a:rPr lang="en-US" sz="18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B</a:t>
            </a:r>
            <a:r>
              <a:rPr lang="vi-VN" sz="18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sang </a:t>
            </a:r>
            <a:r>
              <a:rPr lang="en-US" sz="18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A</a:t>
            </a:r>
            <a:r>
              <a:rPr lang="vi-VN" sz="18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Mỗi mạng Generator có 1 Discriminator tương ứng với n</a:t>
            </a:r>
            <a:r>
              <a:rPr lang="en-US" sz="18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ó</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70C16C6-EE97-428A-B260-ACDC80A8863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846011" y="2574758"/>
            <a:ext cx="8499975" cy="4283242"/>
          </a:xfrm>
          <a:prstGeom prst="rect">
            <a:avLst/>
          </a:prstGeom>
          <a:noFill/>
          <a:ln>
            <a:noFill/>
          </a:ln>
        </p:spPr>
      </p:pic>
      <p:pic>
        <p:nvPicPr>
          <p:cNvPr id="7" name="Picture 6">
            <a:extLst>
              <a:ext uri="{FF2B5EF4-FFF2-40B4-BE49-F238E27FC236}">
                <a16:creationId xmlns:a16="http://schemas.microsoft.com/office/drawing/2014/main" id="{76B8E761-E794-4883-99D1-72E0A3599D17}"/>
              </a:ext>
            </a:extLst>
          </p:cNvPr>
          <p:cNvPicPr/>
          <p:nvPr/>
        </p:nvPicPr>
        <p:blipFill>
          <a:blip r:embed="rId3"/>
          <a:stretch>
            <a:fillRect/>
          </a:stretch>
        </p:blipFill>
        <p:spPr>
          <a:xfrm>
            <a:off x="1967161" y="2574758"/>
            <a:ext cx="8257674" cy="4283242"/>
          </a:xfrm>
          <a:prstGeom prst="rect">
            <a:avLst/>
          </a:prstGeom>
        </p:spPr>
      </p:pic>
    </p:spTree>
    <p:extLst>
      <p:ext uri="{BB962C8B-B14F-4D97-AF65-F5344CB8AC3E}">
        <p14:creationId xmlns:p14="http://schemas.microsoft.com/office/powerpoint/2010/main" val="269687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AB958E7F-0C03-462D-8311-3CB122898B44}"/>
              </a:ext>
            </a:extLst>
          </p:cNvPr>
          <p:cNvSpPr txBox="1">
            <a:spLocks/>
          </p:cNvSpPr>
          <p:nvPr/>
        </p:nvSpPr>
        <p:spPr>
          <a:xfrm>
            <a:off x="567824" y="132349"/>
            <a:ext cx="10515600" cy="9264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2.1.1. </a:t>
            </a:r>
            <a:r>
              <a:rPr lang="en-US" sz="3200" dirty="0" err="1">
                <a:solidFill>
                  <a:srgbClr val="1B1B1B"/>
                </a:solidFill>
                <a:latin typeface="Times New Roman" panose="02020603050405020304" pitchFamily="18" charset="0"/>
                <a:ea typeface="Tahoma" panose="020B0604030504040204" pitchFamily="34" charset="0"/>
                <a:cs typeface="Times New Roman" panose="02020603050405020304" pitchFamily="18" charset="0"/>
              </a:rPr>
              <a:t>CycleGAN</a:t>
            </a:r>
            <a:r>
              <a:rPr lang="en-US" sz="32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a:t>
            </a:r>
            <a:endParaRPr lang="en-US" sz="3000" dirty="0"/>
          </a:p>
        </p:txBody>
      </p:sp>
      <p:sp>
        <p:nvSpPr>
          <p:cNvPr id="14" name="Text Placeholder 7">
            <a:extLst>
              <a:ext uri="{FF2B5EF4-FFF2-40B4-BE49-F238E27FC236}">
                <a16:creationId xmlns:a16="http://schemas.microsoft.com/office/drawing/2014/main" id="{C3B74350-C65C-4B2C-97ED-371BD42E3A29}"/>
              </a:ext>
            </a:extLst>
          </p:cNvPr>
          <p:cNvSpPr txBox="1">
            <a:spLocks/>
          </p:cNvSpPr>
          <p:nvPr/>
        </p:nvSpPr>
        <p:spPr>
          <a:xfrm>
            <a:off x="374483" y="1058781"/>
            <a:ext cx="10902281" cy="131716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kết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luận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800" dirty="0">
                <a:solidFill>
                  <a:srgbClr val="3D3D3D"/>
                </a:solidFill>
                <a:effectLst/>
                <a:latin typeface="Times New Roman" panose="02020603050405020304" pitchFamily="18" charset="0"/>
                <a:ea typeface="Calibri" panose="020F0502020204030204" pitchFamily="34" charset="0"/>
                <a:cs typeface="Times New Roman" panose="02020603050405020304" pitchFamily="18" charset="0"/>
              </a:rPr>
              <a:t>mặc dù bài toán cycleGAN cho ra chất lượng ảnh khá tốt. Tuy nhiên nó thường chỉ tốt với những task liên quan đến thay đổi màu sắc (style) như ngày sang đêm, còn với những task mà có sự thay đổi lớn về hình dạng của input và output như chó sang mèo thì kết quả ra không tốt</a:t>
            </a:r>
            <a:r>
              <a:rPr lang="vi-VN" sz="1800" dirty="0">
                <a:solidFill>
                  <a:srgbClr val="3D3D3D"/>
                </a:solidFill>
                <a:effectLst/>
                <a:latin typeface="Roboto" panose="02000000000000000000" pitchFamily="2"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17BF6B1-EF46-43D1-A2FB-3A81ACAC78B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25842" y="2375946"/>
            <a:ext cx="7740316" cy="3840244"/>
          </a:xfrm>
          <a:prstGeom prst="rect">
            <a:avLst/>
          </a:prstGeom>
          <a:noFill/>
          <a:ln>
            <a:noFill/>
          </a:ln>
        </p:spPr>
      </p:pic>
      <p:pic>
        <p:nvPicPr>
          <p:cNvPr id="3" name="Picture 2">
            <a:extLst>
              <a:ext uri="{FF2B5EF4-FFF2-40B4-BE49-F238E27FC236}">
                <a16:creationId xmlns:a16="http://schemas.microsoft.com/office/drawing/2014/main" id="{B3A63DEF-7500-47E7-A20D-6AAE26D5C39F}"/>
              </a:ext>
            </a:extLst>
          </p:cNvPr>
          <p:cNvPicPr>
            <a:picLocks noChangeAspect="1"/>
          </p:cNvPicPr>
          <p:nvPr/>
        </p:nvPicPr>
        <p:blipFill>
          <a:blip r:embed="rId3"/>
          <a:stretch>
            <a:fillRect/>
          </a:stretch>
        </p:blipFill>
        <p:spPr>
          <a:xfrm>
            <a:off x="2081630" y="1845645"/>
            <a:ext cx="7884528" cy="4900846"/>
          </a:xfrm>
          <a:prstGeom prst="rect">
            <a:avLst/>
          </a:prstGeom>
        </p:spPr>
      </p:pic>
      <p:pic>
        <p:nvPicPr>
          <p:cNvPr id="8" name="Picture 7">
            <a:extLst>
              <a:ext uri="{FF2B5EF4-FFF2-40B4-BE49-F238E27FC236}">
                <a16:creationId xmlns:a16="http://schemas.microsoft.com/office/drawing/2014/main" id="{10A51DD5-6A76-46A2-B2CF-C82042901178}"/>
              </a:ext>
            </a:extLst>
          </p:cNvPr>
          <p:cNvPicPr/>
          <p:nvPr/>
        </p:nvPicPr>
        <p:blipFill rotWithShape="1">
          <a:blip r:embed="rId4">
            <a:extLst>
              <a:ext uri="{28A0092B-C50C-407E-A947-70E740481C1C}">
                <a14:useLocalDpi xmlns:a14="http://schemas.microsoft.com/office/drawing/2010/main" val="0"/>
              </a:ext>
            </a:extLst>
          </a:blip>
          <a:srcRect b="10708"/>
          <a:stretch/>
        </p:blipFill>
        <p:spPr bwMode="auto">
          <a:xfrm>
            <a:off x="2474962" y="1985213"/>
            <a:ext cx="7242075" cy="4661202"/>
          </a:xfrm>
          <a:prstGeom prst="rect">
            <a:avLst/>
          </a:prstGeom>
          <a:noFill/>
          <a:ln>
            <a:noFill/>
          </a:ln>
        </p:spPr>
      </p:pic>
    </p:spTree>
    <p:extLst>
      <p:ext uri="{BB962C8B-B14F-4D97-AF65-F5344CB8AC3E}">
        <p14:creationId xmlns:p14="http://schemas.microsoft.com/office/powerpoint/2010/main" val="4255967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AB958E7F-0C03-462D-8311-3CB122898B44}"/>
              </a:ext>
            </a:extLst>
          </p:cNvPr>
          <p:cNvSpPr txBox="1">
            <a:spLocks/>
          </p:cNvSpPr>
          <p:nvPr/>
        </p:nvSpPr>
        <p:spPr>
          <a:xfrm>
            <a:off x="567824" y="132349"/>
            <a:ext cx="10515600" cy="9264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2.1.1. </a:t>
            </a:r>
            <a:r>
              <a:rPr lang="en-US" sz="3200" dirty="0" err="1">
                <a:solidFill>
                  <a:srgbClr val="1B1B1B"/>
                </a:solidFill>
                <a:latin typeface="Times New Roman" panose="02020603050405020304" pitchFamily="18" charset="0"/>
                <a:ea typeface="Tahoma" panose="020B0604030504040204" pitchFamily="34" charset="0"/>
                <a:cs typeface="Times New Roman" panose="02020603050405020304" pitchFamily="18" charset="0"/>
              </a:rPr>
              <a:t>CycleGAN</a:t>
            </a:r>
            <a:r>
              <a:rPr lang="en-US" sz="32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a:t>
            </a:r>
            <a:endParaRPr lang="en-US" sz="3000" dirty="0"/>
          </a:p>
        </p:txBody>
      </p:sp>
      <p:sp>
        <p:nvSpPr>
          <p:cNvPr id="14" name="Text Placeholder 7">
            <a:extLst>
              <a:ext uri="{FF2B5EF4-FFF2-40B4-BE49-F238E27FC236}">
                <a16:creationId xmlns:a16="http://schemas.microsoft.com/office/drawing/2014/main" id="{C3B74350-C65C-4B2C-97ED-371BD42E3A29}"/>
              </a:ext>
            </a:extLst>
          </p:cNvPr>
          <p:cNvSpPr txBox="1">
            <a:spLocks/>
          </p:cNvSpPr>
          <p:nvPr/>
        </p:nvSpPr>
        <p:spPr>
          <a:xfrm>
            <a:off x="567824" y="956803"/>
            <a:ext cx="10902281" cy="19548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nSpc>
                <a:spcPct val="107000"/>
              </a:lnSpc>
              <a:spcBef>
                <a:spcPts val="0"/>
              </a:spcBef>
              <a:spcAft>
                <a:spcPts val="800"/>
              </a:spcAft>
              <a:buNone/>
            </a:pPr>
            <a:r>
              <a:rPr lang="en-US" sz="2000" dirty="0" err="1">
                <a:solidFill>
                  <a:srgbClr val="3D3D3D"/>
                </a:solidFill>
                <a:effectLst/>
                <a:latin typeface="Times New Roman" panose="02020603050405020304" pitchFamily="18" charset="0"/>
                <a:ea typeface="Calibri" panose="020F0502020204030204" pitchFamily="34" charset="0"/>
                <a:cs typeface="Times New Roman" panose="02020603050405020304" pitchFamily="18" charset="0"/>
              </a:rPr>
              <a:t>Nguồn</a:t>
            </a:r>
            <a:r>
              <a:rPr lang="en-US" sz="2000" dirty="0">
                <a:solidFill>
                  <a:srgbClr val="3D3D3D"/>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u="sng" dirty="0">
                <a:solidFill>
                  <a:srgbClr val="3D3D3D"/>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https://machinelearningmastery.com/cyclegan-tutorial-with-keras/</a:t>
            </a:r>
            <a:r>
              <a:rPr lang="en-US" sz="2000" dirty="0">
                <a:solidFill>
                  <a:srgbClr val="3D3D3D"/>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0" marR="0" indent="0">
              <a:lnSpc>
                <a:spcPct val="107000"/>
              </a:lnSpc>
              <a:spcBef>
                <a:spcPts val="0"/>
              </a:spcBef>
              <a:spcAft>
                <a:spcPts val="800"/>
              </a:spcAft>
              <a:buNone/>
            </a:pPr>
            <a:r>
              <a:rPr lang="en-US" sz="2000" dirty="0">
                <a:latin typeface="Times New Roman" panose="02020603050405020304" pitchFamily="18" charset="0"/>
                <a:cs typeface="Times New Roman" panose="02020603050405020304" pitchFamily="18" charset="0"/>
              </a:rPr>
              <a:t>Link </a:t>
            </a:r>
            <a:r>
              <a:rPr lang="en-US" sz="2000" dirty="0" err="1">
                <a:latin typeface="Times New Roman" panose="02020603050405020304" pitchFamily="18" charset="0"/>
                <a:cs typeface="Times New Roman" panose="02020603050405020304" pitchFamily="18" charset="0"/>
              </a:rPr>
              <a:t>sử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dụng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CycleGAN</a:t>
            </a:r>
            <a:r>
              <a:rPr lang="en-US" sz="2000" dirty="0">
                <a:latin typeface="Times New Roman" panose="02020603050405020304" pitchFamily="18" charset="0"/>
                <a:cs typeface="Times New Roman" panose="02020603050405020304" pitchFamily="18" charset="0"/>
              </a:rPr>
              <a:t>: </a:t>
            </a:r>
            <a:r>
              <a:rPr lang="en-US" sz="2000" u="sng" dirty="0">
                <a:latin typeface="Times New Roman" panose="02020603050405020304" pitchFamily="18" charset="0"/>
                <a:cs typeface="Times New Roman" panose="02020603050405020304" pitchFamily="18" charset="0"/>
                <a:hlinkClick r:id="rId3"/>
              </a:rPr>
              <a:t>https://deepdreamgenerator.com/</a:t>
            </a:r>
            <a:r>
              <a:rPr lang="en-US" sz="2000" dirty="0">
                <a:latin typeface="Times New Roman" panose="02020603050405020304" pitchFamily="18" charset="0"/>
                <a:cs typeface="Times New Roman" panose="02020603050405020304" pitchFamily="18" charset="0"/>
              </a:rPr>
              <a:t>  </a:t>
            </a:r>
          </a:p>
        </p:txBody>
      </p:sp>
      <p:pic>
        <p:nvPicPr>
          <p:cNvPr id="2050" name="Picture 2" descr="Đại học Phenikaa công bố điểm sàn xét tuyển năm 2021">
            <a:extLst>
              <a:ext uri="{FF2B5EF4-FFF2-40B4-BE49-F238E27FC236}">
                <a16:creationId xmlns:a16="http://schemas.microsoft.com/office/drawing/2014/main" id="{886A8CC4-A63D-4BC6-8592-7B1AA91E9C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1141" y="1934223"/>
            <a:ext cx="7214071" cy="482140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F86440B-795A-46C3-8EB2-2B1FD0A2E6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0195" y="1923717"/>
            <a:ext cx="7255962" cy="4842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044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A1A9A-592D-4424-8C79-45C7D99A91FA}"/>
              </a:ext>
            </a:extLst>
          </p:cNvPr>
          <p:cNvSpPr>
            <a:spLocks noGrp="1"/>
          </p:cNvSpPr>
          <p:nvPr>
            <p:ph type="ctrTitle"/>
          </p:nvPr>
        </p:nvSpPr>
        <p:spPr>
          <a:xfrm>
            <a:off x="1524000" y="2213811"/>
            <a:ext cx="9144000" cy="1588168"/>
          </a:xfrm>
        </p:spPr>
        <p:txBody>
          <a:bodyPr>
            <a:noAutofit/>
          </a:bodyPr>
          <a:lstStyle/>
          <a:p>
            <a:r>
              <a:rPr lang="en-US" sz="4000" dirty="0">
                <a:solidFill>
                  <a:schemeClr val="accent2">
                    <a:lumMod val="50000"/>
                  </a:schemeClr>
                </a:solidFill>
                <a:latin typeface="Times New Roman" panose="02020603050405020304" pitchFamily="18" charset="0"/>
                <a:ea typeface="Tahoma" panose="020B0604030504040204" pitchFamily="34" charset="0"/>
                <a:cs typeface="Times New Roman" panose="02020603050405020304" pitchFamily="18" charset="0"/>
              </a:rPr>
              <a:t>2.1. Image to image translation</a:t>
            </a:r>
            <a:br>
              <a:rPr lang="en-US" sz="40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br>
            <a:r>
              <a:rPr lang="en-US" sz="40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2. </a:t>
            </a:r>
            <a:r>
              <a:rPr lang="en-US" sz="4000" dirty="0" err="1">
                <a:solidFill>
                  <a:srgbClr val="1B1B1B"/>
                </a:solidFill>
                <a:latin typeface="Times New Roman" panose="02020603050405020304" pitchFamily="18" charset="0"/>
                <a:ea typeface="Tahoma" panose="020B0604030504040204" pitchFamily="34" charset="0"/>
                <a:cs typeface="Times New Roman" panose="02020603050405020304" pitchFamily="18" charset="0"/>
              </a:rPr>
              <a:t>DiscoGAN</a:t>
            </a:r>
            <a:endParaRPr lang="en-US" sz="400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9830618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AB958E7F-0C03-462D-8311-3CB122898B44}"/>
              </a:ext>
            </a:extLst>
          </p:cNvPr>
          <p:cNvSpPr txBox="1">
            <a:spLocks/>
          </p:cNvSpPr>
          <p:nvPr/>
        </p:nvSpPr>
        <p:spPr>
          <a:xfrm>
            <a:off x="567824" y="132349"/>
            <a:ext cx="10515600" cy="9264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2.1.2. </a:t>
            </a:r>
            <a:r>
              <a:rPr lang="en-US" sz="3200" dirty="0" err="1">
                <a:solidFill>
                  <a:srgbClr val="1B1B1B"/>
                </a:solidFill>
                <a:latin typeface="Times New Roman" panose="02020603050405020304" pitchFamily="18" charset="0"/>
                <a:ea typeface="Tahoma" panose="020B0604030504040204" pitchFamily="34" charset="0"/>
                <a:cs typeface="Times New Roman" panose="02020603050405020304" pitchFamily="18" charset="0"/>
              </a:rPr>
              <a:t>DiscoGAN</a:t>
            </a:r>
            <a:r>
              <a:rPr lang="en-US" sz="32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a:t>
            </a:r>
            <a:endParaRPr lang="en-US" sz="3000" dirty="0"/>
          </a:p>
        </p:txBody>
      </p:sp>
      <p:sp>
        <p:nvSpPr>
          <p:cNvPr id="14" name="Text Placeholder 7">
            <a:extLst>
              <a:ext uri="{FF2B5EF4-FFF2-40B4-BE49-F238E27FC236}">
                <a16:creationId xmlns:a16="http://schemas.microsoft.com/office/drawing/2014/main" id="{C3B74350-C65C-4B2C-97ED-371BD42E3A29}"/>
              </a:ext>
            </a:extLst>
          </p:cNvPr>
          <p:cNvSpPr txBox="1">
            <a:spLocks/>
          </p:cNvSpPr>
          <p:nvPr/>
        </p:nvSpPr>
        <p:spPr>
          <a:xfrm>
            <a:off x="567824" y="956803"/>
            <a:ext cx="10902281" cy="19548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Char char="-"/>
            </a:pPr>
            <a:r>
              <a:rPr lang="vi-VN" sz="2000" dirty="0">
                <a:solidFill>
                  <a:srgbClr val="212529"/>
                </a:solidFill>
                <a:effectLst/>
                <a:latin typeface="Times New Roman" panose="02020603050405020304" pitchFamily="18" charset="0"/>
                <a:ea typeface="Calibri" panose="020F0502020204030204" pitchFamily="34" charset="0"/>
              </a:rPr>
              <a:t>Giống như CycleGAN, DiscoGAN cũng</a:t>
            </a:r>
            <a:r>
              <a:rPr lang="en-US" sz="2000" dirty="0">
                <a:solidFill>
                  <a:srgbClr val="212529"/>
                </a:solidFill>
                <a:effectLst/>
                <a:latin typeface="Times New Roman" panose="02020603050405020304" pitchFamily="18" charset="0"/>
                <a:ea typeface="Calibri" panose="020F0502020204030204" pitchFamily="34" charset="0"/>
              </a:rPr>
              <a:t> </a:t>
            </a:r>
            <a:r>
              <a:rPr lang="en-US" sz="2000" dirty="0" err="1">
                <a:solidFill>
                  <a:srgbClr val="212529"/>
                </a:solidFill>
                <a:effectLst/>
                <a:latin typeface="Times New Roman" panose="02020603050405020304" pitchFamily="18" charset="0"/>
                <a:ea typeface="Calibri" panose="020F0502020204030204" pitchFamily="34" charset="0"/>
              </a:rPr>
              <a:t>được</a:t>
            </a:r>
            <a:r>
              <a:rPr lang="en-US" sz="2000" dirty="0">
                <a:solidFill>
                  <a:srgbClr val="212529"/>
                </a:solidFill>
                <a:effectLst/>
                <a:latin typeface="Times New Roman" panose="02020603050405020304" pitchFamily="18" charset="0"/>
                <a:ea typeface="Calibri" panose="020F0502020204030204" pitchFamily="34" charset="0"/>
              </a:rPr>
              <a:t> </a:t>
            </a:r>
            <a:r>
              <a:rPr lang="en-US" sz="2000" dirty="0" err="1">
                <a:solidFill>
                  <a:srgbClr val="212529"/>
                </a:solidFill>
                <a:effectLst/>
                <a:latin typeface="Times New Roman" panose="02020603050405020304" pitchFamily="18" charset="0"/>
                <a:ea typeface="Calibri" panose="020F0502020204030204" pitchFamily="34" charset="0"/>
              </a:rPr>
              <a:t>xây</a:t>
            </a:r>
            <a:r>
              <a:rPr lang="en-US" sz="2000" dirty="0">
                <a:solidFill>
                  <a:srgbClr val="212529"/>
                </a:solidFill>
                <a:effectLst/>
                <a:latin typeface="Times New Roman" panose="02020603050405020304" pitchFamily="18" charset="0"/>
                <a:ea typeface="Calibri" panose="020F0502020204030204" pitchFamily="34" charset="0"/>
              </a:rPr>
              <a:t> </a:t>
            </a:r>
            <a:r>
              <a:rPr lang="en-US" sz="2000" dirty="0" err="1">
                <a:solidFill>
                  <a:srgbClr val="212529"/>
                </a:solidFill>
                <a:effectLst/>
                <a:latin typeface="Times New Roman" panose="02020603050405020304" pitchFamily="18" charset="0"/>
                <a:ea typeface="Calibri" panose="020F0502020204030204" pitchFamily="34" charset="0"/>
              </a:rPr>
              <a:t>dựng</a:t>
            </a:r>
            <a:r>
              <a:rPr lang="en-US" sz="2000" dirty="0">
                <a:solidFill>
                  <a:srgbClr val="212529"/>
                </a:solidFill>
                <a:effectLst/>
                <a:latin typeface="Times New Roman" panose="02020603050405020304" pitchFamily="18" charset="0"/>
                <a:ea typeface="Calibri" panose="020F0502020204030204" pitchFamily="34" charset="0"/>
              </a:rPr>
              <a:t> </a:t>
            </a:r>
            <a:r>
              <a:rPr lang="vi-VN" sz="2000" dirty="0">
                <a:solidFill>
                  <a:srgbClr val="212529"/>
                </a:solidFill>
                <a:effectLst/>
                <a:latin typeface="Times New Roman" panose="02020603050405020304" pitchFamily="18" charset="0"/>
                <a:ea typeface="Calibri" panose="020F0502020204030204" pitchFamily="34" charset="0"/>
              </a:rPr>
              <a:t>Ý tưởng là khi một hình ảnh được chuyển đổi từ miền này sang miền khác và sau đó được chuyển </a:t>
            </a:r>
            <a:r>
              <a:rPr lang="vi-VN" sz="1800" dirty="0">
                <a:solidFill>
                  <a:srgbClr val="212529"/>
                </a:solidFill>
                <a:effectLst/>
                <a:latin typeface="Times New Roman" panose="02020603050405020304" pitchFamily="18" charset="0"/>
                <a:ea typeface="Calibri" panose="020F0502020204030204" pitchFamily="34" charset="0"/>
              </a:rPr>
              <a:t>đổi trở lại miền ban đầu</a:t>
            </a:r>
            <a:r>
              <a:rPr lang="en-US" sz="1800" dirty="0">
                <a:solidFill>
                  <a:srgbClr val="212529"/>
                </a:solidFill>
                <a:effectLst/>
                <a:latin typeface="Times New Roman" panose="02020603050405020304" pitchFamily="18" charset="0"/>
                <a:ea typeface="Calibri" panose="020F0502020204030204" pitchFamily="34" charset="0"/>
              </a:rPr>
              <a:t>. </a:t>
            </a:r>
            <a:r>
              <a:rPr lang="vi-VN" sz="1800" dirty="0">
                <a:solidFill>
                  <a:srgbClr val="212529"/>
                </a:solidFill>
                <a:effectLst/>
                <a:latin typeface="Times New Roman" panose="02020603050405020304" pitchFamily="18" charset="0"/>
                <a:ea typeface="Calibri" panose="020F0502020204030204" pitchFamily="34" charset="0"/>
              </a:rPr>
              <a:t>hình ảnh được tạo ra phải gần giống như hình ảnh ban đầu</a:t>
            </a:r>
            <a:endParaRPr lang="en-US" sz="2000" dirty="0">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endParaRPr>
          </a:p>
          <a:p>
            <a:pPr>
              <a:buFontTx/>
              <a:buChar char="-"/>
            </a:pPr>
            <a:r>
              <a:rPr lang="vi-VN" sz="1800" dirty="0">
                <a:solidFill>
                  <a:srgbClr val="212529"/>
                </a:solidFill>
                <a:effectLst/>
                <a:latin typeface="Times New Roman" panose="02020603050405020304" pitchFamily="18" charset="0"/>
                <a:ea typeface="Calibri" panose="020F0502020204030204" pitchFamily="34" charset="0"/>
              </a:rPr>
              <a:t>Ví dụ, trong hình sau</a:t>
            </a:r>
            <a:r>
              <a:rPr lang="en-US" sz="1800" dirty="0">
                <a:solidFill>
                  <a:srgbClr val="212529"/>
                </a:solidFill>
                <a:effectLst/>
                <a:latin typeface="Times New Roman" panose="02020603050405020304" pitchFamily="18" charset="0"/>
                <a:ea typeface="Calibri" panose="020F0502020204030204" pitchFamily="34" charset="0"/>
              </a:rPr>
              <a:t>, ở </a:t>
            </a:r>
            <a:r>
              <a:rPr lang="en-US" sz="1800" dirty="0" err="1">
                <a:solidFill>
                  <a:srgbClr val="212529"/>
                </a:solidFill>
                <a:effectLst/>
                <a:latin typeface="Times New Roman" panose="02020603050405020304" pitchFamily="18" charset="0"/>
                <a:ea typeface="Calibri" panose="020F0502020204030204" pitchFamily="34" charset="0"/>
              </a:rPr>
              <a:t>hai</a:t>
            </a:r>
            <a:r>
              <a:rPr lang="en-US" sz="1800" dirty="0">
                <a:solidFill>
                  <a:srgbClr val="212529"/>
                </a:solidFill>
                <a:effectLst/>
                <a:latin typeface="Times New Roman" panose="02020603050405020304" pitchFamily="18" charset="0"/>
                <a:ea typeface="Calibri" panose="020F0502020204030204" pitchFamily="34" charset="0"/>
              </a:rPr>
              <a:t> </a:t>
            </a:r>
            <a:r>
              <a:rPr lang="en-US" sz="1800" dirty="0" err="1">
                <a:solidFill>
                  <a:srgbClr val="212529"/>
                </a:solidFill>
                <a:effectLst/>
                <a:latin typeface="Times New Roman" panose="02020603050405020304" pitchFamily="18" charset="0"/>
                <a:ea typeface="Calibri" panose="020F0502020204030204" pitchFamily="34" charset="0"/>
              </a:rPr>
              <a:t>miền</a:t>
            </a:r>
            <a:r>
              <a:rPr lang="en-US" sz="1800" dirty="0">
                <a:solidFill>
                  <a:srgbClr val="212529"/>
                </a:solidFill>
                <a:effectLst/>
                <a:latin typeface="Times New Roman" panose="02020603050405020304" pitchFamily="18" charset="0"/>
                <a:ea typeface="Calibri" panose="020F0502020204030204" pitchFamily="34" charset="0"/>
              </a:rPr>
              <a:t> </a:t>
            </a:r>
            <a:r>
              <a:rPr lang="en-US" sz="1800" dirty="0" err="1">
                <a:solidFill>
                  <a:srgbClr val="212529"/>
                </a:solidFill>
                <a:effectLst/>
                <a:latin typeface="Times New Roman" panose="02020603050405020304" pitchFamily="18" charset="0"/>
                <a:ea typeface="Calibri" panose="020F0502020204030204" pitchFamily="34" charset="0"/>
              </a:rPr>
              <a:t>ảnh</a:t>
            </a:r>
            <a:r>
              <a:rPr lang="en-US" sz="1800" dirty="0">
                <a:solidFill>
                  <a:srgbClr val="212529"/>
                </a:solidFill>
                <a:effectLst/>
                <a:latin typeface="Times New Roman" panose="02020603050405020304" pitchFamily="18" charset="0"/>
                <a:ea typeface="Calibri" panose="020F0502020204030204" pitchFamily="34" charset="0"/>
              </a:rPr>
              <a:t> </a:t>
            </a:r>
            <a:r>
              <a:rPr lang="en-US" sz="1800" dirty="0" err="1">
                <a:solidFill>
                  <a:srgbClr val="212529"/>
                </a:solidFill>
                <a:effectLst/>
                <a:latin typeface="Times New Roman" panose="02020603050405020304" pitchFamily="18" charset="0"/>
                <a:ea typeface="Calibri" panose="020F0502020204030204" pitchFamily="34" charset="0"/>
              </a:rPr>
              <a:t>khác</a:t>
            </a:r>
            <a:r>
              <a:rPr lang="en-US" sz="1800" dirty="0">
                <a:solidFill>
                  <a:srgbClr val="212529"/>
                </a:solidFill>
                <a:effectLst/>
                <a:latin typeface="Times New Roman" panose="02020603050405020304" pitchFamily="18" charset="0"/>
                <a:ea typeface="Calibri" panose="020F0502020204030204" pitchFamily="34" charset="0"/>
              </a:rPr>
              <a:t> </a:t>
            </a:r>
            <a:r>
              <a:rPr lang="en-US" sz="1800" dirty="0" err="1">
                <a:solidFill>
                  <a:srgbClr val="212529"/>
                </a:solidFill>
                <a:effectLst/>
                <a:latin typeface="Times New Roman" panose="02020603050405020304" pitchFamily="18" charset="0"/>
                <a:ea typeface="Calibri" panose="020F0502020204030204" pitchFamily="34" charset="0"/>
              </a:rPr>
              <a:t>nhau</a:t>
            </a:r>
            <a:r>
              <a:rPr lang="vi-VN" sz="1800" dirty="0">
                <a:solidFill>
                  <a:srgbClr val="212529"/>
                </a:solidFill>
                <a:effectLst/>
                <a:latin typeface="Times New Roman" panose="02020603050405020304" pitchFamily="18" charset="0"/>
                <a:ea typeface="Calibri" panose="020F0502020204030204" pitchFamily="34" charset="0"/>
              </a:rPr>
              <a:t> chúng ta chỉ cần nhìn lướt qua những hình ảnh này, chúng ta có thể dễ dàng nhận ra rằng chúng có liên quan đến bản chất của màu sắc bên ngoài của chúng</a:t>
            </a:r>
            <a:endParaRPr lang="en-US" sz="1800" dirty="0">
              <a:solidFill>
                <a:srgbClr val="212529"/>
              </a:solidFill>
              <a:effectLst/>
              <a:latin typeface="Times New Roman" panose="02020603050405020304" pitchFamily="18" charset="0"/>
              <a:ea typeface="Calibri" panose="020F0502020204030204" pitchFamily="34" charset="0"/>
            </a:endParaRPr>
          </a:p>
        </p:txBody>
      </p:sp>
      <p:pic>
        <p:nvPicPr>
          <p:cNvPr id="6" name="Picture 5">
            <a:extLst>
              <a:ext uri="{FF2B5EF4-FFF2-40B4-BE49-F238E27FC236}">
                <a16:creationId xmlns:a16="http://schemas.microsoft.com/office/drawing/2014/main" id="{2CA9B212-70FD-4888-8632-ADB73D782D2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76086" y="2706060"/>
            <a:ext cx="7839827" cy="3195137"/>
          </a:xfrm>
          <a:prstGeom prst="rect">
            <a:avLst/>
          </a:prstGeom>
          <a:noFill/>
          <a:ln>
            <a:noFill/>
          </a:ln>
        </p:spPr>
      </p:pic>
    </p:spTree>
    <p:extLst>
      <p:ext uri="{BB962C8B-B14F-4D97-AF65-F5344CB8AC3E}">
        <p14:creationId xmlns:p14="http://schemas.microsoft.com/office/powerpoint/2010/main" val="41776720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AB958E7F-0C03-462D-8311-3CB122898B44}"/>
              </a:ext>
            </a:extLst>
          </p:cNvPr>
          <p:cNvSpPr txBox="1">
            <a:spLocks/>
          </p:cNvSpPr>
          <p:nvPr/>
        </p:nvSpPr>
        <p:spPr>
          <a:xfrm>
            <a:off x="567824" y="132349"/>
            <a:ext cx="10515600" cy="9264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2.1.2. </a:t>
            </a:r>
            <a:r>
              <a:rPr lang="en-US" sz="3200" dirty="0" err="1">
                <a:solidFill>
                  <a:srgbClr val="1B1B1B"/>
                </a:solidFill>
                <a:latin typeface="Times New Roman" panose="02020603050405020304" pitchFamily="18" charset="0"/>
                <a:ea typeface="Tahoma" panose="020B0604030504040204" pitchFamily="34" charset="0"/>
                <a:cs typeface="Times New Roman" panose="02020603050405020304" pitchFamily="18" charset="0"/>
              </a:rPr>
              <a:t>DiscoGAN</a:t>
            </a:r>
            <a:r>
              <a:rPr lang="en-US" sz="32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a:t>
            </a:r>
            <a:endParaRPr lang="en-US" sz="3000" dirty="0"/>
          </a:p>
        </p:txBody>
      </p:sp>
      <p:sp>
        <p:nvSpPr>
          <p:cNvPr id="14" name="Text Placeholder 7">
            <a:extLst>
              <a:ext uri="{FF2B5EF4-FFF2-40B4-BE49-F238E27FC236}">
                <a16:creationId xmlns:a16="http://schemas.microsoft.com/office/drawing/2014/main" id="{C3B74350-C65C-4B2C-97ED-371BD42E3A29}"/>
              </a:ext>
            </a:extLst>
          </p:cNvPr>
          <p:cNvSpPr txBox="1">
            <a:spLocks/>
          </p:cNvSpPr>
          <p:nvPr/>
        </p:nvSpPr>
        <p:spPr>
          <a:xfrm>
            <a:off x="567824" y="956803"/>
            <a:ext cx="10902281" cy="19548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Cấu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Trúc</a:t>
            </a:r>
            <a:r>
              <a:rPr lang="en-US" sz="2400" dirty="0">
                <a:latin typeface="Times New Roman" panose="02020603050405020304" pitchFamily="18" charset="0"/>
                <a:cs typeface="Times New Roman" panose="02020603050405020304" pitchFamily="18" charset="0"/>
              </a:rPr>
              <a:t>:</a:t>
            </a:r>
          </a:p>
          <a:p>
            <a:pPr marL="0" indent="0">
              <a:buNone/>
            </a:pPr>
            <a:r>
              <a:rPr lang="en-US" sz="2400" dirty="0">
                <a:latin typeface="Times New Roman" panose="02020603050405020304" pitchFamily="18" charset="0"/>
                <a:cs typeface="Times New Roman" panose="02020603050405020304" pitchFamily="18" charset="0"/>
              </a:rPr>
              <a:t>- </a:t>
            </a:r>
            <a:r>
              <a:rPr lang="en-US" sz="1800" spc="-5" dirty="0" err="1">
                <a:solidFill>
                  <a:srgbClr val="1B1B1B"/>
                </a:solidFill>
                <a:effectLst/>
                <a:latin typeface="Times New Roman" panose="02020603050405020304" pitchFamily="18" charset="0"/>
                <a:ea typeface="Calibri" panose="020F0502020204030204" pitchFamily="34" charset="0"/>
              </a:rPr>
              <a:t>c</a:t>
            </a:r>
            <a:r>
              <a:rPr lang="en-US" sz="2000" spc="-5" dirty="0" err="1">
                <a:solidFill>
                  <a:srgbClr val="1B1B1B"/>
                </a:solidFill>
                <a:effectLst/>
                <a:latin typeface="Times New Roman" panose="02020603050405020304" pitchFamily="18" charset="0"/>
                <a:ea typeface="Calibri" panose="020F0502020204030204" pitchFamily="34" charset="0"/>
              </a:rPr>
              <a:t>húng</a:t>
            </a:r>
            <a:r>
              <a:rPr lang="en-US" sz="2000" spc="-5" dirty="0">
                <a:solidFill>
                  <a:srgbClr val="1B1B1B"/>
                </a:solidFill>
                <a:effectLst/>
                <a:latin typeface="Times New Roman" panose="02020603050405020304" pitchFamily="18" charset="0"/>
                <a:ea typeface="Calibri" panose="020F0502020204030204" pitchFamily="34" charset="0"/>
              </a:rPr>
              <a:t> </a:t>
            </a:r>
            <a:r>
              <a:rPr lang="en-US" sz="2000" spc="-5" dirty="0" err="1">
                <a:solidFill>
                  <a:srgbClr val="1B1B1B"/>
                </a:solidFill>
                <a:effectLst/>
                <a:latin typeface="Times New Roman" panose="02020603050405020304" pitchFamily="18" charset="0"/>
                <a:ea typeface="Calibri" panose="020F0502020204030204" pitchFamily="34" charset="0"/>
              </a:rPr>
              <a:t>đều</a:t>
            </a:r>
            <a:r>
              <a:rPr lang="en-US" sz="2000" spc="-5" dirty="0">
                <a:solidFill>
                  <a:srgbClr val="1B1B1B"/>
                </a:solidFill>
                <a:effectLst/>
                <a:latin typeface="Times New Roman" panose="02020603050405020304" pitchFamily="18" charset="0"/>
                <a:ea typeface="Calibri" panose="020F0502020204030204" pitchFamily="34" charset="0"/>
              </a:rPr>
              <a:t> </a:t>
            </a:r>
            <a:r>
              <a:rPr lang="en-US" sz="2000" spc="-5" dirty="0" err="1">
                <a:solidFill>
                  <a:srgbClr val="1B1B1B"/>
                </a:solidFill>
                <a:effectLst/>
                <a:latin typeface="Times New Roman" panose="02020603050405020304" pitchFamily="18" charset="0"/>
                <a:ea typeface="Calibri" panose="020F0502020204030204" pitchFamily="34" charset="0"/>
              </a:rPr>
              <a:t>tuân</a:t>
            </a:r>
            <a:r>
              <a:rPr lang="en-US" sz="2000" spc="-5" dirty="0">
                <a:solidFill>
                  <a:srgbClr val="1B1B1B"/>
                </a:solidFill>
                <a:effectLst/>
                <a:latin typeface="Times New Roman" panose="02020603050405020304" pitchFamily="18" charset="0"/>
                <a:ea typeface="Calibri" panose="020F0502020204030204" pitchFamily="34" charset="0"/>
              </a:rPr>
              <a:t> </a:t>
            </a:r>
            <a:r>
              <a:rPr lang="en-US" sz="2000" spc="-5" dirty="0" err="1">
                <a:solidFill>
                  <a:srgbClr val="1B1B1B"/>
                </a:solidFill>
                <a:effectLst/>
                <a:latin typeface="Times New Roman" panose="02020603050405020304" pitchFamily="18" charset="0"/>
                <a:ea typeface="Calibri" panose="020F0502020204030204" pitchFamily="34" charset="0"/>
              </a:rPr>
              <a:t>theo</a:t>
            </a:r>
            <a:r>
              <a:rPr lang="en-US" sz="2000" spc="-5" dirty="0">
                <a:solidFill>
                  <a:srgbClr val="1B1B1B"/>
                </a:solidFill>
                <a:effectLst/>
                <a:latin typeface="Times New Roman" panose="02020603050405020304" pitchFamily="18" charset="0"/>
                <a:ea typeface="Calibri" panose="020F0502020204030204" pitchFamily="34" charset="0"/>
              </a:rPr>
              <a:t> </a:t>
            </a:r>
            <a:r>
              <a:rPr lang="en-US" sz="2000" spc="-5" dirty="0" err="1">
                <a:solidFill>
                  <a:srgbClr val="1B1B1B"/>
                </a:solidFill>
                <a:effectLst/>
                <a:latin typeface="Times New Roman" panose="02020603050405020304" pitchFamily="18" charset="0"/>
                <a:ea typeface="Calibri" panose="020F0502020204030204" pitchFamily="34" charset="0"/>
              </a:rPr>
              <a:t>nguyên</a:t>
            </a:r>
            <a:r>
              <a:rPr lang="en-US" sz="2000" spc="-5" dirty="0">
                <a:solidFill>
                  <a:srgbClr val="1B1B1B"/>
                </a:solidFill>
                <a:effectLst/>
                <a:latin typeface="Times New Roman" panose="02020603050405020304" pitchFamily="18" charset="0"/>
                <a:ea typeface="Calibri" panose="020F0502020204030204" pitchFamily="34" charset="0"/>
              </a:rPr>
              <a:t> </a:t>
            </a:r>
            <a:r>
              <a:rPr lang="en-US" sz="2000" spc="-5" dirty="0" err="1">
                <a:solidFill>
                  <a:srgbClr val="1B1B1B"/>
                </a:solidFill>
                <a:effectLst/>
                <a:latin typeface="Times New Roman" panose="02020603050405020304" pitchFamily="18" charset="0"/>
                <a:ea typeface="Calibri" panose="020F0502020204030204" pitchFamily="34" charset="0"/>
              </a:rPr>
              <a:t>tắc</a:t>
            </a:r>
            <a:r>
              <a:rPr lang="en-US" sz="2000" spc="-5" dirty="0">
                <a:solidFill>
                  <a:srgbClr val="1B1B1B"/>
                </a:solidFill>
                <a:effectLst/>
                <a:latin typeface="Times New Roman" panose="02020603050405020304" pitchFamily="18" charset="0"/>
                <a:ea typeface="Calibri" panose="020F0502020204030204" pitchFamily="34" charset="0"/>
              </a:rPr>
              <a:t> </a:t>
            </a:r>
            <a:r>
              <a:rPr lang="en-US" sz="2000" spc="-5" dirty="0" err="1">
                <a:solidFill>
                  <a:srgbClr val="1B1B1B"/>
                </a:solidFill>
                <a:effectLst/>
                <a:latin typeface="Times New Roman" panose="02020603050405020304" pitchFamily="18" charset="0"/>
                <a:ea typeface="Calibri" panose="020F0502020204030204" pitchFamily="34" charset="0"/>
              </a:rPr>
              <a:t>rằng</a:t>
            </a:r>
            <a:r>
              <a:rPr lang="en-US" sz="2000" spc="-5" dirty="0">
                <a:solidFill>
                  <a:srgbClr val="1B1B1B"/>
                </a:solidFill>
                <a:effectLst/>
                <a:latin typeface="Times New Roman" panose="02020603050405020304" pitchFamily="18" charset="0"/>
                <a:ea typeface="Calibri" panose="020F0502020204030204" pitchFamily="34" charset="0"/>
              </a:rPr>
              <a:t> ta </a:t>
            </a:r>
            <a:r>
              <a:rPr lang="en-US" sz="2000" spc="-5" dirty="0" err="1">
                <a:solidFill>
                  <a:srgbClr val="1B1B1B"/>
                </a:solidFill>
                <a:effectLst/>
                <a:latin typeface="Times New Roman" panose="02020603050405020304" pitchFamily="18" charset="0"/>
                <a:ea typeface="Calibri" panose="020F0502020204030204" pitchFamily="34" charset="0"/>
              </a:rPr>
              <a:t>chuyển</a:t>
            </a:r>
            <a:r>
              <a:rPr lang="en-US" sz="2000" spc="-5" dirty="0">
                <a:solidFill>
                  <a:srgbClr val="1B1B1B"/>
                </a:solidFill>
                <a:effectLst/>
                <a:latin typeface="Times New Roman" panose="02020603050405020304" pitchFamily="18" charset="0"/>
                <a:ea typeface="Calibri" panose="020F0502020204030204" pitchFamily="34" charset="0"/>
              </a:rPr>
              <a:t> </a:t>
            </a:r>
            <a:r>
              <a:rPr lang="en-US" sz="2000" spc="-5" dirty="0" err="1">
                <a:solidFill>
                  <a:srgbClr val="1B1B1B"/>
                </a:solidFill>
                <a:effectLst/>
                <a:latin typeface="Times New Roman" panose="02020603050405020304" pitchFamily="18" charset="0"/>
                <a:ea typeface="Calibri" panose="020F0502020204030204" pitchFamily="34" charset="0"/>
              </a:rPr>
              <a:t>đổi</a:t>
            </a:r>
            <a:r>
              <a:rPr lang="en-US" sz="2000" spc="-5" dirty="0">
                <a:solidFill>
                  <a:srgbClr val="1B1B1B"/>
                </a:solidFill>
                <a:effectLst/>
                <a:latin typeface="Times New Roman" panose="02020603050405020304" pitchFamily="18" charset="0"/>
                <a:ea typeface="Calibri" panose="020F0502020204030204" pitchFamily="34" charset="0"/>
              </a:rPr>
              <a:t> 1 </a:t>
            </a:r>
            <a:r>
              <a:rPr lang="en-US" sz="2000" spc="-5" dirty="0" err="1">
                <a:solidFill>
                  <a:srgbClr val="1B1B1B"/>
                </a:solidFill>
                <a:effectLst/>
                <a:latin typeface="Times New Roman" panose="02020603050405020304" pitchFamily="18" charset="0"/>
                <a:ea typeface="Calibri" panose="020F0502020204030204" pitchFamily="34" charset="0"/>
              </a:rPr>
              <a:t>hình</a:t>
            </a:r>
            <a:r>
              <a:rPr lang="en-US" sz="2000" spc="-5" dirty="0">
                <a:solidFill>
                  <a:srgbClr val="1B1B1B"/>
                </a:solidFill>
                <a:effectLst/>
                <a:latin typeface="Times New Roman" panose="02020603050405020304" pitchFamily="18" charset="0"/>
                <a:ea typeface="Calibri" panose="020F0502020204030204" pitchFamily="34" charset="0"/>
              </a:rPr>
              <a:t> </a:t>
            </a:r>
            <a:r>
              <a:rPr lang="en-US" sz="2000" spc="-5" dirty="0" err="1">
                <a:solidFill>
                  <a:srgbClr val="1B1B1B"/>
                </a:solidFill>
                <a:effectLst/>
                <a:latin typeface="Times New Roman" panose="02020603050405020304" pitchFamily="18" charset="0"/>
                <a:ea typeface="Calibri" panose="020F0502020204030204" pitchFamily="34" charset="0"/>
              </a:rPr>
              <a:t>ảnh</a:t>
            </a:r>
            <a:r>
              <a:rPr lang="en-US" sz="2000" spc="-5" dirty="0">
                <a:solidFill>
                  <a:srgbClr val="1B1B1B"/>
                </a:solidFill>
                <a:effectLst/>
                <a:latin typeface="Times New Roman" panose="02020603050405020304" pitchFamily="18" charset="0"/>
                <a:ea typeface="Calibri" panose="020F0502020204030204" pitchFamily="34" charset="0"/>
              </a:rPr>
              <a:t> </a:t>
            </a:r>
            <a:r>
              <a:rPr lang="en-US" sz="2000" spc="-5" dirty="0" err="1">
                <a:solidFill>
                  <a:srgbClr val="1B1B1B"/>
                </a:solidFill>
                <a:effectLst/>
                <a:latin typeface="Times New Roman" panose="02020603050405020304" pitchFamily="18" charset="0"/>
                <a:ea typeface="Calibri" panose="020F0502020204030204" pitchFamily="34" charset="0"/>
              </a:rPr>
              <a:t>từ</a:t>
            </a:r>
            <a:r>
              <a:rPr lang="en-US" sz="2000" spc="-5" dirty="0">
                <a:solidFill>
                  <a:srgbClr val="1B1B1B"/>
                </a:solidFill>
                <a:effectLst/>
                <a:latin typeface="Times New Roman" panose="02020603050405020304" pitchFamily="18" charset="0"/>
                <a:ea typeface="Calibri" panose="020F0502020204030204" pitchFamily="34" charset="0"/>
              </a:rPr>
              <a:t> </a:t>
            </a:r>
            <a:r>
              <a:rPr lang="vi-VN" sz="2000" spc="-5" dirty="0">
                <a:solidFill>
                  <a:srgbClr val="1B1B1B"/>
                </a:solidFill>
                <a:effectLst/>
                <a:latin typeface="Times New Roman" panose="02020603050405020304" pitchFamily="18" charset="0"/>
                <a:ea typeface="Calibri" panose="020F0502020204030204" pitchFamily="34" charset="0"/>
              </a:rPr>
              <a:t>domain</a:t>
            </a:r>
            <a:r>
              <a:rPr lang="en-US" sz="2000" spc="-5" dirty="0">
                <a:solidFill>
                  <a:srgbClr val="1B1B1B"/>
                </a:solidFill>
                <a:effectLst/>
                <a:latin typeface="Times New Roman" panose="02020603050405020304" pitchFamily="18" charset="0"/>
                <a:ea typeface="Calibri" panose="020F0502020204030204" pitchFamily="34" charset="0"/>
              </a:rPr>
              <a:t> A sang </a:t>
            </a:r>
            <a:r>
              <a:rPr lang="vi-VN" sz="2000" spc="-5" dirty="0">
                <a:solidFill>
                  <a:srgbClr val="1B1B1B"/>
                </a:solidFill>
                <a:effectLst/>
                <a:latin typeface="Times New Roman" panose="02020603050405020304" pitchFamily="18" charset="0"/>
                <a:ea typeface="Calibri" panose="020F0502020204030204" pitchFamily="34" charset="0"/>
              </a:rPr>
              <a:t>domain</a:t>
            </a:r>
            <a:r>
              <a:rPr lang="en-US" sz="2000" spc="-5" dirty="0">
                <a:solidFill>
                  <a:srgbClr val="1B1B1B"/>
                </a:solidFill>
                <a:effectLst/>
                <a:latin typeface="Times New Roman" panose="02020603050405020304" pitchFamily="18" charset="0"/>
                <a:ea typeface="Calibri" panose="020F0502020204030204" pitchFamily="34" charset="0"/>
              </a:rPr>
              <a:t> B </a:t>
            </a:r>
            <a:r>
              <a:rPr lang="en-US" sz="2000" spc="-5" dirty="0" err="1">
                <a:solidFill>
                  <a:srgbClr val="1B1B1B"/>
                </a:solidFill>
                <a:effectLst/>
                <a:latin typeface="Times New Roman" panose="02020603050405020304" pitchFamily="18" charset="0"/>
                <a:ea typeface="Calibri" panose="020F0502020204030204" pitchFamily="34" charset="0"/>
              </a:rPr>
              <a:t>sau</a:t>
            </a:r>
            <a:r>
              <a:rPr lang="en-US" sz="2000" spc="-5" dirty="0">
                <a:solidFill>
                  <a:srgbClr val="1B1B1B"/>
                </a:solidFill>
                <a:effectLst/>
                <a:latin typeface="Times New Roman" panose="02020603050405020304" pitchFamily="18" charset="0"/>
                <a:ea typeface="Calibri" panose="020F0502020204030204" pitchFamily="34" charset="0"/>
              </a:rPr>
              <a:t> </a:t>
            </a:r>
            <a:r>
              <a:rPr lang="en-US" sz="2000" spc="-5" dirty="0" err="1">
                <a:solidFill>
                  <a:srgbClr val="1B1B1B"/>
                </a:solidFill>
                <a:effectLst/>
                <a:latin typeface="Times New Roman" panose="02020603050405020304" pitchFamily="18" charset="0"/>
                <a:ea typeface="Calibri" panose="020F0502020204030204" pitchFamily="34" charset="0"/>
              </a:rPr>
              <a:t>đó</a:t>
            </a:r>
            <a:r>
              <a:rPr lang="en-US" sz="2000" spc="-5" dirty="0">
                <a:solidFill>
                  <a:srgbClr val="1B1B1B"/>
                </a:solidFill>
                <a:effectLst/>
                <a:latin typeface="Times New Roman" panose="02020603050405020304" pitchFamily="18" charset="0"/>
                <a:ea typeface="Calibri" panose="020F0502020204030204" pitchFamily="34" charset="0"/>
              </a:rPr>
              <a:t> quay </a:t>
            </a:r>
            <a:r>
              <a:rPr lang="en-US" sz="2000" spc="-5" dirty="0" err="1">
                <a:solidFill>
                  <a:srgbClr val="1B1B1B"/>
                </a:solidFill>
                <a:effectLst/>
                <a:latin typeface="Times New Roman" panose="02020603050405020304" pitchFamily="18" charset="0"/>
                <a:ea typeface="Calibri" panose="020F0502020204030204" pitchFamily="34" charset="0"/>
              </a:rPr>
              <a:t>lại</a:t>
            </a:r>
            <a:r>
              <a:rPr lang="en-US" sz="2000" spc="-5" dirty="0">
                <a:solidFill>
                  <a:srgbClr val="1B1B1B"/>
                </a:solidFill>
                <a:effectLst/>
                <a:latin typeface="Times New Roman" panose="02020603050405020304" pitchFamily="18" charset="0"/>
                <a:ea typeface="Calibri" panose="020F0502020204030204" pitchFamily="34" charset="0"/>
              </a:rPr>
              <a:t> </a:t>
            </a:r>
            <a:r>
              <a:rPr lang="vi-VN" sz="2000" spc="-5" dirty="0">
                <a:solidFill>
                  <a:srgbClr val="1B1B1B"/>
                </a:solidFill>
                <a:effectLst/>
                <a:latin typeface="Times New Roman" panose="02020603050405020304" pitchFamily="18" charset="0"/>
                <a:ea typeface="Calibri" panose="020F0502020204030204" pitchFamily="34" charset="0"/>
              </a:rPr>
              <a:t>domain</a:t>
            </a:r>
            <a:r>
              <a:rPr lang="en-US" sz="2000" spc="-5" dirty="0">
                <a:solidFill>
                  <a:srgbClr val="1B1B1B"/>
                </a:solidFill>
                <a:effectLst/>
                <a:latin typeface="Times New Roman" panose="02020603050405020304" pitchFamily="18" charset="0"/>
                <a:ea typeface="Calibri" panose="020F0502020204030204" pitchFamily="34" charset="0"/>
              </a:rPr>
              <a:t> A, </a:t>
            </a:r>
            <a:r>
              <a:rPr lang="en-US" sz="2000" spc="-5" dirty="0" err="1">
                <a:solidFill>
                  <a:srgbClr val="1B1B1B"/>
                </a:solidFill>
                <a:effectLst/>
                <a:latin typeface="Times New Roman" panose="02020603050405020304" pitchFamily="18" charset="0"/>
                <a:ea typeface="Calibri" panose="020F0502020204030204" pitchFamily="34" charset="0"/>
              </a:rPr>
              <a:t>sao</a:t>
            </a:r>
            <a:r>
              <a:rPr lang="en-US" sz="2000" spc="-5" dirty="0">
                <a:solidFill>
                  <a:srgbClr val="1B1B1B"/>
                </a:solidFill>
                <a:effectLst/>
                <a:latin typeface="Times New Roman" panose="02020603050405020304" pitchFamily="18" charset="0"/>
                <a:ea typeface="Calibri" panose="020F0502020204030204" pitchFamily="34" charset="0"/>
              </a:rPr>
              <a:t> </a:t>
            </a:r>
            <a:r>
              <a:rPr lang="en-US" sz="2000" spc="-5" dirty="0" err="1">
                <a:solidFill>
                  <a:srgbClr val="1B1B1B"/>
                </a:solidFill>
                <a:effectLst/>
                <a:latin typeface="Times New Roman" panose="02020603050405020304" pitchFamily="18" charset="0"/>
                <a:ea typeface="Calibri" panose="020F0502020204030204" pitchFamily="34" charset="0"/>
              </a:rPr>
              <a:t>cho</a:t>
            </a:r>
            <a:r>
              <a:rPr lang="en-US" sz="2000" spc="-5" dirty="0">
                <a:solidFill>
                  <a:srgbClr val="1B1B1B"/>
                </a:solidFill>
                <a:effectLst/>
                <a:latin typeface="Times New Roman" panose="02020603050405020304" pitchFamily="18" charset="0"/>
                <a:ea typeface="Calibri" panose="020F0502020204030204" pitchFamily="34" charset="0"/>
              </a:rPr>
              <a:t> </a:t>
            </a:r>
            <a:r>
              <a:rPr lang="en-US" sz="2000" spc="-5" dirty="0" err="1">
                <a:solidFill>
                  <a:srgbClr val="1B1B1B"/>
                </a:solidFill>
                <a:effectLst/>
                <a:latin typeface="Times New Roman" panose="02020603050405020304" pitchFamily="18" charset="0"/>
                <a:ea typeface="Calibri" panose="020F0502020204030204" pitchFamily="34" charset="0"/>
              </a:rPr>
              <a:t>nó</a:t>
            </a:r>
            <a:r>
              <a:rPr lang="en-US" sz="2000" spc="-5" dirty="0">
                <a:solidFill>
                  <a:srgbClr val="1B1B1B"/>
                </a:solidFill>
                <a:effectLst/>
                <a:latin typeface="Times New Roman" panose="02020603050405020304" pitchFamily="18" charset="0"/>
                <a:ea typeface="Calibri" panose="020F0502020204030204" pitchFamily="34" charset="0"/>
              </a:rPr>
              <a:t> </a:t>
            </a:r>
            <a:r>
              <a:rPr lang="en-US" sz="2000" spc="-5" dirty="0" err="1">
                <a:solidFill>
                  <a:srgbClr val="1B1B1B"/>
                </a:solidFill>
                <a:effectLst/>
                <a:latin typeface="Times New Roman" panose="02020603050405020304" pitchFamily="18" charset="0"/>
                <a:ea typeface="Calibri" panose="020F0502020204030204" pitchFamily="34" charset="0"/>
              </a:rPr>
              <a:t>khớp</a:t>
            </a:r>
            <a:r>
              <a:rPr lang="en-US" sz="2000" spc="-5" dirty="0">
                <a:solidFill>
                  <a:srgbClr val="1B1B1B"/>
                </a:solidFill>
                <a:effectLst/>
                <a:latin typeface="Times New Roman" panose="02020603050405020304" pitchFamily="18" charset="0"/>
                <a:ea typeface="Calibri" panose="020F0502020204030204" pitchFamily="34" charset="0"/>
              </a:rPr>
              <a:t> </a:t>
            </a:r>
            <a:r>
              <a:rPr lang="en-US" sz="2000" spc="-5" dirty="0" err="1">
                <a:solidFill>
                  <a:srgbClr val="1B1B1B"/>
                </a:solidFill>
                <a:effectLst/>
                <a:latin typeface="Times New Roman" panose="02020603050405020304" pitchFamily="18" charset="0"/>
                <a:ea typeface="Calibri" panose="020F0502020204030204" pitchFamily="34" charset="0"/>
              </a:rPr>
              <a:t>với</a:t>
            </a:r>
            <a:r>
              <a:rPr lang="en-US" sz="2000" spc="-5" dirty="0">
                <a:solidFill>
                  <a:srgbClr val="1B1B1B"/>
                </a:solidFill>
                <a:effectLst/>
                <a:latin typeface="Times New Roman" panose="02020603050405020304" pitchFamily="18" charset="0"/>
                <a:ea typeface="Calibri" panose="020F0502020204030204" pitchFamily="34" charset="0"/>
              </a:rPr>
              <a:t> </a:t>
            </a:r>
            <a:r>
              <a:rPr lang="en-US" sz="2000" spc="-5" dirty="0" err="1">
                <a:solidFill>
                  <a:srgbClr val="1B1B1B"/>
                </a:solidFill>
                <a:effectLst/>
                <a:latin typeface="Times New Roman" panose="02020603050405020304" pitchFamily="18" charset="0"/>
                <a:ea typeface="Calibri" panose="020F0502020204030204" pitchFamily="34" charset="0"/>
              </a:rPr>
              <a:t>hình</a:t>
            </a:r>
            <a:r>
              <a:rPr lang="en-US" sz="2000" spc="-5" dirty="0">
                <a:solidFill>
                  <a:srgbClr val="1B1B1B"/>
                </a:solidFill>
                <a:effectLst/>
                <a:latin typeface="Times New Roman" panose="02020603050405020304" pitchFamily="18" charset="0"/>
                <a:ea typeface="Calibri" panose="020F0502020204030204" pitchFamily="34" charset="0"/>
              </a:rPr>
              <a:t> </a:t>
            </a:r>
            <a:r>
              <a:rPr lang="en-US" sz="2000" spc="-5" dirty="0" err="1">
                <a:solidFill>
                  <a:srgbClr val="1B1B1B"/>
                </a:solidFill>
                <a:effectLst/>
                <a:latin typeface="Times New Roman" panose="02020603050405020304" pitchFamily="18" charset="0"/>
                <a:ea typeface="Calibri" panose="020F0502020204030204" pitchFamily="34" charset="0"/>
              </a:rPr>
              <a:t>ảnh</a:t>
            </a:r>
            <a:r>
              <a:rPr lang="en-US" sz="2000" spc="-5" dirty="0">
                <a:solidFill>
                  <a:srgbClr val="1B1B1B"/>
                </a:solidFill>
                <a:effectLst/>
                <a:latin typeface="Times New Roman" panose="02020603050405020304" pitchFamily="18" charset="0"/>
                <a:ea typeface="Calibri" panose="020F0502020204030204" pitchFamily="34" charset="0"/>
              </a:rPr>
              <a:t> ban  </a:t>
            </a:r>
            <a:r>
              <a:rPr lang="en-US" sz="2000" spc="-5" dirty="0" err="1">
                <a:solidFill>
                  <a:srgbClr val="1B1B1B"/>
                </a:solidFill>
                <a:effectLst/>
                <a:latin typeface="Times New Roman" panose="02020603050405020304" pitchFamily="18" charset="0"/>
                <a:ea typeface="Calibri" panose="020F0502020204030204" pitchFamily="34" charset="0"/>
              </a:rPr>
              <a:t>đầu</a:t>
            </a:r>
            <a:r>
              <a:rPr lang="en-US" sz="2000" dirty="0">
                <a:latin typeface="Times New Roman" panose="02020603050405020304" pitchFamily="18" charset="0"/>
                <a:cs typeface="Times New Roman" panose="02020603050405020304" pitchFamily="18" charset="0"/>
              </a:rPr>
              <a:t> </a:t>
            </a:r>
          </a:p>
        </p:txBody>
      </p:sp>
      <p:pic>
        <p:nvPicPr>
          <p:cNvPr id="5" name="Picture 4" descr="Model Zoo - DiscoGAN PyTorch Model">
            <a:extLst>
              <a:ext uri="{FF2B5EF4-FFF2-40B4-BE49-F238E27FC236}">
                <a16:creationId xmlns:a16="http://schemas.microsoft.com/office/drawing/2014/main" id="{B9CE2F18-5521-4549-A3E2-53A6A78DCA1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48400" y="2112010"/>
            <a:ext cx="5943600" cy="4745990"/>
          </a:xfrm>
          <a:prstGeom prst="rect">
            <a:avLst/>
          </a:prstGeom>
          <a:noFill/>
          <a:ln>
            <a:noFill/>
          </a:ln>
        </p:spPr>
      </p:pic>
      <p:pic>
        <p:nvPicPr>
          <p:cNvPr id="6" name="Picture 5" descr="DiscoGAN : 네이버 블로그">
            <a:extLst>
              <a:ext uri="{FF2B5EF4-FFF2-40B4-BE49-F238E27FC236}">
                <a16:creationId xmlns:a16="http://schemas.microsoft.com/office/drawing/2014/main" id="{E656DE79-EA8F-4FD4-970E-5DCB858C02D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21945" y="3736097"/>
            <a:ext cx="5926455" cy="3114040"/>
          </a:xfrm>
          <a:prstGeom prst="rect">
            <a:avLst/>
          </a:prstGeom>
          <a:noFill/>
          <a:ln>
            <a:noFill/>
          </a:ln>
        </p:spPr>
      </p:pic>
      <p:sp>
        <p:nvSpPr>
          <p:cNvPr id="8" name="TextBox 7">
            <a:extLst>
              <a:ext uri="{FF2B5EF4-FFF2-40B4-BE49-F238E27FC236}">
                <a16:creationId xmlns:a16="http://schemas.microsoft.com/office/drawing/2014/main" id="{4F245273-5127-4D7B-B49B-469718EEBED4}"/>
              </a:ext>
            </a:extLst>
          </p:cNvPr>
          <p:cNvSpPr txBox="1"/>
          <p:nvPr/>
        </p:nvSpPr>
        <p:spPr>
          <a:xfrm>
            <a:off x="567824" y="2165834"/>
            <a:ext cx="6093994" cy="1393330"/>
          </a:xfrm>
          <a:prstGeom prst="rect">
            <a:avLst/>
          </a:prstGeom>
          <a:noFill/>
        </p:spPr>
        <p:txBody>
          <a:bodyPr wrap="square">
            <a:spAutoFit/>
          </a:bodyPr>
          <a:lstStyle/>
          <a:p>
            <a:pPr marR="0" lvl="0">
              <a:lnSpc>
                <a:spcPct val="107000"/>
              </a:lnSpc>
              <a:spcBef>
                <a:spcPts val="0"/>
              </a:spcBef>
              <a:spcAft>
                <a:spcPts val="800"/>
              </a:spcAft>
            </a:pPr>
            <a:r>
              <a:rPr lang="en-US" sz="20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0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biệt</a:t>
            </a:r>
            <a:r>
              <a:rPr lang="en-US" sz="20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cơ</a:t>
            </a:r>
            <a:r>
              <a:rPr lang="en-US" sz="20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bản</a:t>
            </a:r>
            <a:r>
              <a:rPr lang="en-US" sz="20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giữa</a:t>
            </a:r>
            <a:r>
              <a:rPr lang="en-US" sz="20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CycleGAN</a:t>
            </a:r>
            <a:r>
              <a:rPr lang="en-US" sz="20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DiscoGAN</a:t>
            </a:r>
            <a:r>
              <a:rPr lang="en-US" sz="20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20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DiscoGAN</a:t>
            </a:r>
            <a:r>
              <a:rPr lang="en-US" sz="20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sz="20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0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kiểu</a:t>
            </a:r>
            <a:r>
              <a:rPr lang="en-US" sz="20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chuyển</a:t>
            </a:r>
            <a:r>
              <a:rPr lang="en-US" sz="20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đổi</a:t>
            </a:r>
            <a:r>
              <a:rPr lang="en-US" sz="20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cả</a:t>
            </a:r>
            <a:r>
              <a:rPr lang="en-US" sz="20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hai</a:t>
            </a:r>
            <a:r>
              <a:rPr lang="en-US" sz="20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miền</a:t>
            </a:r>
            <a:r>
              <a:rPr lang="en-US" sz="20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2000"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miền</a:t>
            </a:r>
            <a:r>
              <a:rPr lang="en-US" sz="20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so </a:t>
            </a:r>
            <a:r>
              <a:rPr lang="en-US" sz="2000"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sánh</a:t>
            </a:r>
            <a:r>
              <a:rPr lang="en-US" sz="20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miền</a:t>
            </a:r>
            <a:r>
              <a:rPr lang="en-US" sz="20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chuyển</a:t>
            </a:r>
            <a:r>
              <a:rPr lang="en-US" sz="20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đổi</a:t>
            </a:r>
            <a:r>
              <a:rPr lang="en-US" sz="20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20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khi</a:t>
            </a:r>
            <a:r>
              <a:rPr lang="en-US" sz="20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đó</a:t>
            </a:r>
            <a:r>
              <a:rPr lang="en-US" sz="20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thì</a:t>
            </a:r>
            <a:r>
              <a:rPr lang="en-US" sz="20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CycleGan</a:t>
            </a:r>
            <a:r>
              <a:rPr lang="en-US" sz="20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chỉ</a:t>
            </a:r>
            <a:r>
              <a:rPr lang="en-US" sz="20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sz="20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0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1 </a:t>
            </a:r>
            <a:r>
              <a:rPr lang="en-US" sz="2000"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miền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76961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68C9CD1C-4814-4FA5-8B25-5BA0CE0407CC}"/>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Generative adversarial networks(GAN)</a:t>
            </a:r>
            <a:endParaRPr lang="en-US" dirty="0"/>
          </a:p>
        </p:txBody>
      </p:sp>
      <p:sp>
        <p:nvSpPr>
          <p:cNvPr id="8" name="Text Placeholder 7">
            <a:extLst>
              <a:ext uri="{FF2B5EF4-FFF2-40B4-BE49-F238E27FC236}">
                <a16:creationId xmlns:a16="http://schemas.microsoft.com/office/drawing/2014/main" id="{8CF3B4EC-3B4E-4CCA-90C5-E6524F5287D2}"/>
              </a:ext>
            </a:extLst>
          </p:cNvPr>
          <p:cNvSpPr>
            <a:spLocks noGrp="1"/>
          </p:cNvSpPr>
          <p:nvPr>
            <p:ph type="body" idx="1"/>
          </p:nvPr>
        </p:nvSpPr>
        <p:spPr>
          <a:xfrm>
            <a:off x="831850" y="1843088"/>
            <a:ext cx="10515600" cy="4246562"/>
          </a:xfrm>
        </p:spPr>
        <p:txBody>
          <a:bodyPr/>
          <a:lstStyle/>
          <a:p>
            <a:pPr marL="457200" indent="-457200">
              <a:buFont typeface="+mj-lt"/>
              <a:buAutoNum type="arabicPeriod"/>
            </a:pPr>
            <a:r>
              <a:rPr lang="en-US" dirty="0">
                <a:solidFill>
                  <a:schemeClr val="tx1"/>
                </a:solidFill>
              </a:rPr>
              <a:t>GAN </a:t>
            </a:r>
            <a:r>
              <a:rPr lang="en-US" dirty="0" err="1">
                <a:solidFill>
                  <a:schemeClr val="tx1"/>
                </a:solidFill>
              </a:rPr>
              <a:t>là</a:t>
            </a:r>
            <a:r>
              <a:rPr lang="en-US" dirty="0">
                <a:solidFill>
                  <a:schemeClr val="tx1"/>
                </a:solidFill>
              </a:rPr>
              <a:t> </a:t>
            </a:r>
            <a:r>
              <a:rPr lang="en-US" dirty="0" err="1">
                <a:solidFill>
                  <a:schemeClr val="tx1"/>
                </a:solidFill>
              </a:rPr>
              <a:t>gì</a:t>
            </a:r>
            <a:r>
              <a:rPr lang="en-US" dirty="0">
                <a:solidFill>
                  <a:schemeClr val="tx1"/>
                </a:solidFill>
              </a:rPr>
              <a:t>?</a:t>
            </a:r>
          </a:p>
          <a:p>
            <a:pPr marL="457200" indent="-457200">
              <a:buFont typeface="+mj-lt"/>
              <a:buAutoNum type="arabicPeriod"/>
            </a:pPr>
            <a:r>
              <a:rPr lang="en-US" dirty="0" err="1">
                <a:solidFill>
                  <a:schemeClr val="tx1"/>
                </a:solidFill>
              </a:rPr>
              <a:t>Các</a:t>
            </a:r>
            <a:r>
              <a:rPr lang="en-US" dirty="0">
                <a:solidFill>
                  <a:schemeClr val="tx1"/>
                </a:solidFill>
              </a:rPr>
              <a:t> </a:t>
            </a:r>
            <a:r>
              <a:rPr lang="en-US" dirty="0" err="1">
                <a:solidFill>
                  <a:schemeClr val="tx1"/>
                </a:solidFill>
              </a:rPr>
              <a:t>ứng</a:t>
            </a:r>
            <a:r>
              <a:rPr lang="en-US" dirty="0">
                <a:solidFill>
                  <a:schemeClr val="tx1"/>
                </a:solidFill>
              </a:rPr>
              <a:t> </a:t>
            </a:r>
            <a:r>
              <a:rPr lang="en-US" dirty="0" err="1">
                <a:solidFill>
                  <a:schemeClr val="tx1"/>
                </a:solidFill>
              </a:rPr>
              <a:t>dụng</a:t>
            </a:r>
            <a:r>
              <a:rPr lang="en-US" dirty="0">
                <a:solidFill>
                  <a:schemeClr val="tx1"/>
                </a:solidFill>
              </a:rPr>
              <a:t> </a:t>
            </a:r>
            <a:r>
              <a:rPr lang="en-US" dirty="0" err="1">
                <a:solidFill>
                  <a:schemeClr val="tx1"/>
                </a:solidFill>
              </a:rPr>
              <a:t>của</a:t>
            </a:r>
            <a:r>
              <a:rPr lang="en-US" dirty="0">
                <a:solidFill>
                  <a:schemeClr val="tx1"/>
                </a:solidFill>
              </a:rPr>
              <a:t> GAN</a:t>
            </a:r>
          </a:p>
        </p:txBody>
      </p:sp>
    </p:spTree>
    <p:extLst>
      <p:ext uri="{BB962C8B-B14F-4D97-AF65-F5344CB8AC3E}">
        <p14:creationId xmlns:p14="http://schemas.microsoft.com/office/powerpoint/2010/main" val="4614399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AB958E7F-0C03-462D-8311-3CB122898B44}"/>
              </a:ext>
            </a:extLst>
          </p:cNvPr>
          <p:cNvSpPr txBox="1">
            <a:spLocks/>
          </p:cNvSpPr>
          <p:nvPr/>
        </p:nvSpPr>
        <p:spPr>
          <a:xfrm>
            <a:off x="567824" y="132349"/>
            <a:ext cx="10515600" cy="9264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2.1.2. </a:t>
            </a:r>
            <a:r>
              <a:rPr lang="en-US" sz="3200" dirty="0" err="1">
                <a:solidFill>
                  <a:srgbClr val="1B1B1B"/>
                </a:solidFill>
                <a:latin typeface="Times New Roman" panose="02020603050405020304" pitchFamily="18" charset="0"/>
                <a:ea typeface="Tahoma" panose="020B0604030504040204" pitchFamily="34" charset="0"/>
                <a:cs typeface="Times New Roman" panose="02020603050405020304" pitchFamily="18" charset="0"/>
              </a:rPr>
              <a:t>DiscoGAN</a:t>
            </a:r>
            <a:r>
              <a:rPr lang="en-US" sz="32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a:t>
            </a:r>
            <a:endParaRPr lang="en-US" sz="3000" dirty="0"/>
          </a:p>
        </p:txBody>
      </p:sp>
      <p:sp>
        <p:nvSpPr>
          <p:cNvPr id="14" name="Text Placeholder 7">
            <a:extLst>
              <a:ext uri="{FF2B5EF4-FFF2-40B4-BE49-F238E27FC236}">
                <a16:creationId xmlns:a16="http://schemas.microsoft.com/office/drawing/2014/main" id="{C3B74350-C65C-4B2C-97ED-371BD42E3A29}"/>
              </a:ext>
            </a:extLst>
          </p:cNvPr>
          <p:cNvSpPr txBox="1">
            <a:spLocks/>
          </p:cNvSpPr>
          <p:nvPr/>
        </p:nvSpPr>
        <p:spPr>
          <a:xfrm>
            <a:off x="567824" y="956803"/>
            <a:ext cx="10902281" cy="19548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è"/>
            </a:pPr>
            <a:r>
              <a:rPr lang="vi-VN" sz="2000" b="0" i="0" dirty="0">
                <a:solidFill>
                  <a:srgbClr val="3D3D3D"/>
                </a:solidFill>
                <a:effectLst/>
                <a:latin typeface="+mj-lt"/>
              </a:rPr>
              <a:t>sẽ cho ra được đa dạng ảnh cho mỗi ảnh input.</a:t>
            </a:r>
            <a:r>
              <a:rPr lang="en-US" sz="2400" dirty="0">
                <a:latin typeface="Times New Roman" panose="02020603050405020304" pitchFamily="18" charset="0"/>
                <a:cs typeface="Times New Roman" panose="02020603050405020304" pitchFamily="18" charset="0"/>
              </a:rPr>
              <a:t>	</a:t>
            </a:r>
          </a:p>
          <a:p>
            <a:pPr marL="0" indent="0">
              <a:buNone/>
            </a:pPr>
            <a:r>
              <a:rPr lang="en-US" sz="2400" dirty="0">
                <a:latin typeface="Times New Roman" panose="02020603050405020304" pitchFamily="18" charset="0"/>
                <a:cs typeface="Times New Roman" panose="02020603050405020304" pitchFamily="18" charset="0"/>
              </a:rPr>
              <a:t>- </a:t>
            </a:r>
            <a:r>
              <a:rPr lang="en-US" sz="1800" spc="-5" dirty="0">
                <a:solidFill>
                  <a:srgbClr val="1B1B1B"/>
                </a:solidFill>
                <a:latin typeface="Times New Roman" panose="02020603050405020304" pitchFamily="18" charset="0"/>
                <a:cs typeface="Times New Roman" panose="02020603050405020304" pitchFamily="18" charset="0"/>
              </a:rPr>
              <a:t>Paper</a:t>
            </a:r>
            <a:r>
              <a:rPr lang="en-US" sz="18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u="sng" spc="-5"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https://arxiv.org/pdf/1703.05192.pdf</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buFontTx/>
              <a:buChar char="-"/>
            </a:pPr>
            <a:r>
              <a:rPr lang="en-US" sz="1800" spc="-5" dirty="0">
                <a:solidFill>
                  <a:srgbClr val="1B1B1B"/>
                </a:solidFill>
                <a:effectLst/>
                <a:latin typeface="Times New Roman" panose="02020603050405020304" pitchFamily="18" charset="0"/>
                <a:ea typeface="Calibri" panose="020F0502020204030204" pitchFamily="34" charset="0"/>
              </a:rPr>
              <a:t>code:</a:t>
            </a:r>
            <a:r>
              <a:rPr lang="en-US" sz="1800" dirty="0">
                <a:effectLst/>
                <a:latin typeface="Times New Roman" panose="02020603050405020304" pitchFamily="18" charset="0"/>
                <a:ea typeface="Calibri" panose="020F0502020204030204" pitchFamily="34" charset="0"/>
              </a:rPr>
              <a:t> </a:t>
            </a:r>
            <a:r>
              <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https://github.com/SKTBrain/DiscoGAN</a:t>
            </a:r>
            <a:endPar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098" name="Picture 2">
            <a:extLst>
              <a:ext uri="{FF2B5EF4-FFF2-40B4-BE49-F238E27FC236}">
                <a16:creationId xmlns:a16="http://schemas.microsoft.com/office/drawing/2014/main" id="{8B5B3190-4BE5-4E7C-A277-0DBFE7E850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6923"/>
          <a:stretch/>
        </p:blipFill>
        <p:spPr bwMode="auto">
          <a:xfrm>
            <a:off x="5429919" y="1329741"/>
            <a:ext cx="5653505" cy="539591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616B5BB-ABD6-4EEE-9006-BC88400F7CC1}"/>
              </a:ext>
            </a:extLst>
          </p:cNvPr>
          <p:cNvSpPr txBox="1"/>
          <p:nvPr/>
        </p:nvSpPr>
        <p:spPr>
          <a:xfrm>
            <a:off x="567824" y="2317902"/>
            <a:ext cx="6093994" cy="369332"/>
          </a:xfrm>
          <a:prstGeom prst="rect">
            <a:avLst/>
          </a:prstGeom>
          <a:noFill/>
        </p:spPr>
        <p:txBody>
          <a:bodyPr wrap="square">
            <a:spAutoFit/>
          </a:bodyPr>
          <a:lstStyle/>
          <a:p>
            <a:r>
              <a:rPr lang="en-US" dirty="0" err="1">
                <a:latin typeface="Times New Roman" panose="02020603050405020304" pitchFamily="18" charset="0"/>
                <a:cs typeface="Times New Roman" panose="02020603050405020304" pitchFamily="18" charset="0"/>
              </a:rPr>
              <a:t>Trải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nghiệm</a:t>
            </a:r>
            <a:r>
              <a:rPr lang="en-US" dirty="0">
                <a:latin typeface="Times New Roman" panose="02020603050405020304" pitchFamily="18" charset="0"/>
                <a:cs typeface="Times New Roman" panose="02020603050405020304" pitchFamily="18" charset="0"/>
              </a:rPr>
              <a:t>: </a:t>
            </a:r>
            <a:r>
              <a:rPr lang="en-US" sz="1800" u="sng" dirty="0">
                <a:latin typeface="Times New Roman" panose="02020603050405020304" pitchFamily="18" charset="0"/>
                <a:cs typeface="Times New Roman" panose="02020603050405020304" pitchFamily="18" charset="0"/>
                <a:hlinkClick r:id="rId5"/>
              </a:rPr>
              <a:t>https://deepdreamgenerator.com/</a:t>
            </a:r>
            <a:r>
              <a:rPr lang="en-US" sz="1800" dirty="0">
                <a:latin typeface="Times New Roman" panose="02020603050405020304" pitchFamily="18" charset="0"/>
                <a:cs typeface="Times New Roman" panose="02020603050405020304" pitchFamily="18" charset="0"/>
              </a:rPr>
              <a:t> </a:t>
            </a:r>
            <a:endParaRPr lang="en-US" dirty="0"/>
          </a:p>
        </p:txBody>
      </p:sp>
    </p:spTree>
    <p:extLst>
      <p:ext uri="{BB962C8B-B14F-4D97-AF65-F5344CB8AC3E}">
        <p14:creationId xmlns:p14="http://schemas.microsoft.com/office/powerpoint/2010/main" val="2298278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A1A9A-592D-4424-8C79-45C7D99A91FA}"/>
              </a:ext>
            </a:extLst>
          </p:cNvPr>
          <p:cNvSpPr>
            <a:spLocks noGrp="1"/>
          </p:cNvSpPr>
          <p:nvPr>
            <p:ph type="ctrTitle"/>
          </p:nvPr>
        </p:nvSpPr>
        <p:spPr>
          <a:xfrm>
            <a:off x="1524000" y="2213811"/>
            <a:ext cx="9144000" cy="1588168"/>
          </a:xfrm>
        </p:spPr>
        <p:txBody>
          <a:bodyPr>
            <a:noAutofit/>
          </a:bodyPr>
          <a:lstStyle/>
          <a:p>
            <a:r>
              <a:rPr lang="en-US" sz="4000" dirty="0">
                <a:solidFill>
                  <a:schemeClr val="accent2">
                    <a:lumMod val="50000"/>
                  </a:schemeClr>
                </a:solidFill>
                <a:latin typeface="Times New Roman" panose="02020603050405020304" pitchFamily="18" charset="0"/>
                <a:ea typeface="Tahoma" panose="020B0604030504040204" pitchFamily="34" charset="0"/>
                <a:cs typeface="Times New Roman" panose="02020603050405020304" pitchFamily="18" charset="0"/>
              </a:rPr>
              <a:t>2.1. Image to image translation</a:t>
            </a:r>
            <a:br>
              <a:rPr lang="en-US" sz="40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br>
            <a:r>
              <a:rPr lang="en-US" sz="40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3. pix2pix</a:t>
            </a:r>
            <a:endParaRPr lang="en-US" sz="400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2573336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AB958E7F-0C03-462D-8311-3CB122898B44}"/>
              </a:ext>
            </a:extLst>
          </p:cNvPr>
          <p:cNvSpPr txBox="1">
            <a:spLocks/>
          </p:cNvSpPr>
          <p:nvPr/>
        </p:nvSpPr>
        <p:spPr>
          <a:xfrm>
            <a:off x="567824" y="132349"/>
            <a:ext cx="10515600" cy="9264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2.1.3. Pix2pix:</a:t>
            </a:r>
            <a:endParaRPr lang="en-US" sz="3000" dirty="0"/>
          </a:p>
        </p:txBody>
      </p:sp>
      <p:sp>
        <p:nvSpPr>
          <p:cNvPr id="14" name="Text Placeholder 7">
            <a:extLst>
              <a:ext uri="{FF2B5EF4-FFF2-40B4-BE49-F238E27FC236}">
                <a16:creationId xmlns:a16="http://schemas.microsoft.com/office/drawing/2014/main" id="{C3B74350-C65C-4B2C-97ED-371BD42E3A29}"/>
              </a:ext>
            </a:extLst>
          </p:cNvPr>
          <p:cNvSpPr txBox="1">
            <a:spLocks/>
          </p:cNvSpPr>
          <p:nvPr/>
        </p:nvSpPr>
        <p:spPr>
          <a:xfrm>
            <a:off x="567824" y="1058781"/>
            <a:ext cx="10902281" cy="19548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pix2pix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1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thuật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toán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supervised learning </a:t>
            </a:r>
            <a:r>
              <a:rPr lang="vi-VN" sz="2000" dirty="0">
                <a:effectLst/>
                <a:latin typeface="Times New Roman" panose="02020603050405020304" pitchFamily="18" charset="0"/>
                <a:ea typeface="Calibri" panose="020F0502020204030204" pitchFamily="34" charset="0"/>
                <a:cs typeface="Times New Roman" panose="02020603050405020304" pitchFamily="18" charset="0"/>
              </a:rPr>
              <a:t>uni-model</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image to image translation.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nghĩa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input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output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2000" dirty="0">
                <a:effectLst/>
                <a:latin typeface="Times New Roman" panose="02020603050405020304" pitchFamily="18" charset="0"/>
                <a:ea typeface="Calibri" panose="020F0502020204030204" pitchFamily="34" charset="0"/>
                <a:cs typeface="Times New Roman" panose="02020603050405020304" pitchFamily="18" charset="0"/>
              </a:rPr>
              <a:t>cùng kích thước nhưng có thay đổi các thuộc tính của ảnh</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buFontTx/>
              <a:buChar char="-"/>
            </a:pPr>
            <a:r>
              <a:rPr lang="en-US" sz="2000" dirty="0" err="1">
                <a:latin typeface="Times New Roman" panose="02020603050405020304" pitchFamily="18" charset="0"/>
                <a:ea typeface="Calibri" panose="020F0502020204030204" pitchFamily="34" charset="0"/>
                <a:cs typeface="Times New Roman" panose="02020603050405020304" pitchFamily="18" charset="0"/>
              </a:rPr>
              <a:t>Ví</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dụ</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FF8CEF6-6E62-4146-95E1-EE3DDBF2873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44624" y="2599204"/>
            <a:ext cx="9302751" cy="3662939"/>
          </a:xfrm>
          <a:prstGeom prst="rect">
            <a:avLst/>
          </a:prstGeom>
          <a:noFill/>
          <a:ln>
            <a:noFill/>
          </a:ln>
        </p:spPr>
      </p:pic>
      <p:pic>
        <p:nvPicPr>
          <p:cNvPr id="5" name="Picture 4">
            <a:extLst>
              <a:ext uri="{FF2B5EF4-FFF2-40B4-BE49-F238E27FC236}">
                <a16:creationId xmlns:a16="http://schemas.microsoft.com/office/drawing/2014/main" id="{0AB1C595-41DA-4BF1-AAF7-827512702A5D}"/>
              </a:ext>
            </a:extLst>
          </p:cNvPr>
          <p:cNvPicPr/>
          <p:nvPr/>
        </p:nvPicPr>
        <p:blipFill>
          <a:blip r:embed="rId3"/>
          <a:stretch>
            <a:fillRect/>
          </a:stretch>
        </p:blipFill>
        <p:spPr>
          <a:xfrm>
            <a:off x="1202322" y="2078689"/>
            <a:ext cx="9633284" cy="4526646"/>
          </a:xfrm>
          <a:prstGeom prst="rect">
            <a:avLst/>
          </a:prstGeom>
        </p:spPr>
      </p:pic>
    </p:spTree>
    <p:extLst>
      <p:ext uri="{BB962C8B-B14F-4D97-AF65-F5344CB8AC3E}">
        <p14:creationId xmlns:p14="http://schemas.microsoft.com/office/powerpoint/2010/main" val="24232045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AB958E7F-0C03-462D-8311-3CB122898B44}"/>
              </a:ext>
            </a:extLst>
          </p:cNvPr>
          <p:cNvSpPr txBox="1">
            <a:spLocks/>
          </p:cNvSpPr>
          <p:nvPr/>
        </p:nvSpPr>
        <p:spPr>
          <a:xfrm>
            <a:off x="567824" y="132349"/>
            <a:ext cx="10515600" cy="9264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2.1.3. Pix2pix:</a:t>
            </a:r>
            <a:endParaRPr lang="en-US" sz="3000" dirty="0"/>
          </a:p>
        </p:txBody>
      </p:sp>
      <p:sp>
        <p:nvSpPr>
          <p:cNvPr id="14" name="Text Placeholder 7">
            <a:extLst>
              <a:ext uri="{FF2B5EF4-FFF2-40B4-BE49-F238E27FC236}">
                <a16:creationId xmlns:a16="http://schemas.microsoft.com/office/drawing/2014/main" id="{C3B74350-C65C-4B2C-97ED-371BD42E3A29}"/>
              </a:ext>
            </a:extLst>
          </p:cNvPr>
          <p:cNvSpPr txBox="1">
            <a:spLocks/>
          </p:cNvSpPr>
          <p:nvPr/>
        </p:nvSpPr>
        <p:spPr>
          <a:xfrm>
            <a:off x="567824" y="956803"/>
            <a:ext cx="10902281" cy="23278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Char char="-"/>
            </a:pPr>
            <a:r>
              <a:rPr lang="en-US" sz="2000" dirty="0" err="1">
                <a:latin typeface="Times New Roman" panose="02020603050405020304" pitchFamily="18" charset="0"/>
                <a:cs typeface="Times New Roman" panose="02020603050405020304" pitchFamily="18" charset="0"/>
              </a:rPr>
              <a:t>Cấu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trúc</a:t>
            </a:r>
            <a:r>
              <a:rPr lang="en-US" sz="2400" dirty="0">
                <a:latin typeface="Times New Roman" panose="02020603050405020304" pitchFamily="18" charset="0"/>
                <a:cs typeface="Times New Roman" panose="02020603050405020304" pitchFamily="18" charset="0"/>
              </a:rPr>
              <a:t>: </a:t>
            </a:r>
          </a:p>
          <a:p>
            <a:pPr>
              <a:buFontTx/>
              <a:buChar char="-"/>
            </a:pPr>
            <a:r>
              <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Pix2pix là 1 mạng GAN nên cũng có 2 phần Generator (G) để sinh ảnh fake và Discriminator (D) để phân biệt ảnh thật và ảnh fake</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r>
              <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a:t>
            </a:r>
            <a:r>
              <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nput của generator là ảnh vẽ. Và output của generator là ảnh đủ màu sắc</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0"/>
              </a:spcAft>
              <a:buNone/>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Input của discriminator là ảnh x (input của generator) và G(x) (output của generator). 2 ảnh này cùng kích thước được cho vào discriminator.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800"/>
              </a:spcAft>
              <a:buFontTx/>
              <a:buChar char="-"/>
            </a:pPr>
            <a:r>
              <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Mọi người nhìn ảnh trên rất rõ, discriminator học bằng cách phân biệt x và G(x) là ảnh fake, x và y là ảnh thật. Ngược lại generator sẽ học bằng cách cho x và G(x) là ảnh thật.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buFontTx/>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a:buFontTx/>
              <a:buChar char="-"/>
            </a:pPr>
            <a:endParaRPr lang="en-US"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B3744BA-2F03-4F5F-976B-952951E8043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95098" y="3429000"/>
            <a:ext cx="8056596" cy="3138103"/>
          </a:xfrm>
          <a:prstGeom prst="rect">
            <a:avLst/>
          </a:prstGeom>
          <a:noFill/>
          <a:ln>
            <a:noFill/>
          </a:ln>
        </p:spPr>
      </p:pic>
    </p:spTree>
    <p:extLst>
      <p:ext uri="{BB962C8B-B14F-4D97-AF65-F5344CB8AC3E}">
        <p14:creationId xmlns:p14="http://schemas.microsoft.com/office/powerpoint/2010/main" val="1053304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AB958E7F-0C03-462D-8311-3CB122898B44}"/>
              </a:ext>
            </a:extLst>
          </p:cNvPr>
          <p:cNvSpPr txBox="1">
            <a:spLocks/>
          </p:cNvSpPr>
          <p:nvPr/>
        </p:nvSpPr>
        <p:spPr>
          <a:xfrm>
            <a:off x="567824" y="132349"/>
            <a:ext cx="10515600" cy="9264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2.1.3. Pix2pix:</a:t>
            </a:r>
            <a:endParaRPr lang="en-US" sz="3000" dirty="0"/>
          </a:p>
        </p:txBody>
      </p:sp>
      <p:sp>
        <p:nvSpPr>
          <p:cNvPr id="14" name="Text Placeholder 7">
            <a:extLst>
              <a:ext uri="{FF2B5EF4-FFF2-40B4-BE49-F238E27FC236}">
                <a16:creationId xmlns:a16="http://schemas.microsoft.com/office/drawing/2014/main" id="{C3B74350-C65C-4B2C-97ED-371BD42E3A29}"/>
              </a:ext>
            </a:extLst>
          </p:cNvPr>
          <p:cNvSpPr txBox="1">
            <a:spLocks/>
          </p:cNvSpPr>
          <p:nvPr/>
        </p:nvSpPr>
        <p:spPr>
          <a:xfrm>
            <a:off x="567824" y="956803"/>
            <a:ext cx="10902281" cy="19548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Paper</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https://arxiv.org/pdf/1611.07004.pdf</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marL="0" indent="0">
              <a:buNone/>
            </a:pPr>
            <a:r>
              <a:rPr lang="en-US" sz="2000" dirty="0" err="1">
                <a:latin typeface="Times New Roman" panose="02020603050405020304" pitchFamily="18" charset="0"/>
                <a:cs typeface="Times New Roman" panose="02020603050405020304" pitchFamily="18" charset="0"/>
              </a:rPr>
              <a:t>Dùng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Thử</a:t>
            </a:r>
            <a:r>
              <a:rPr lang="en-US" sz="2000" dirty="0">
                <a:latin typeface="Times New Roman" panose="02020603050405020304" pitchFamily="18" charset="0"/>
                <a:cs typeface="Times New Roman" panose="02020603050405020304" pitchFamily="18" charset="0"/>
              </a:rPr>
              <a:t>: </a:t>
            </a:r>
            <a:r>
              <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https://affinelayer.com/pixsrv/</a:t>
            </a:r>
            <a:r>
              <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p:txBody>
      </p:sp>
      <p:pic>
        <p:nvPicPr>
          <p:cNvPr id="4" name="Picture 3" descr="Image-to-Image Translation with Conditional Adversarial Networks">
            <a:extLst>
              <a:ext uri="{FF2B5EF4-FFF2-40B4-BE49-F238E27FC236}">
                <a16:creationId xmlns:a16="http://schemas.microsoft.com/office/drawing/2014/main" id="{2C851EB6-5925-4142-843A-F7619C85773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923047" y="1934223"/>
            <a:ext cx="8345905" cy="4645777"/>
          </a:xfrm>
          <a:prstGeom prst="rect">
            <a:avLst/>
          </a:prstGeom>
          <a:noFill/>
          <a:ln>
            <a:noFill/>
          </a:ln>
        </p:spPr>
      </p:pic>
    </p:spTree>
    <p:extLst>
      <p:ext uri="{BB962C8B-B14F-4D97-AF65-F5344CB8AC3E}">
        <p14:creationId xmlns:p14="http://schemas.microsoft.com/office/powerpoint/2010/main" val="41268710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A1A9A-592D-4424-8C79-45C7D99A91FA}"/>
              </a:ext>
            </a:extLst>
          </p:cNvPr>
          <p:cNvSpPr>
            <a:spLocks noGrp="1"/>
          </p:cNvSpPr>
          <p:nvPr>
            <p:ph type="ctrTitle"/>
          </p:nvPr>
        </p:nvSpPr>
        <p:spPr>
          <a:xfrm>
            <a:off x="1524000" y="2634915"/>
            <a:ext cx="9144000" cy="875047"/>
          </a:xfrm>
        </p:spPr>
        <p:txBody>
          <a:bodyPr>
            <a:noAutofit/>
          </a:bodyPr>
          <a:lstStyle/>
          <a:p>
            <a:r>
              <a:rPr lang="en-US" sz="40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2.3. </a:t>
            </a:r>
            <a:r>
              <a:rPr lang="en-US" sz="4000" dirty="0">
                <a:latin typeface="Times New Roman" panose="02020603050405020304" pitchFamily="18" charset="0"/>
                <a:cs typeface="Times New Roman" panose="02020603050405020304" pitchFamily="18" charset="0"/>
              </a:rPr>
              <a:t>Generate face (</a:t>
            </a:r>
            <a:r>
              <a:rPr lang="en-US" sz="4000" dirty="0" err="1">
                <a:latin typeface="Times New Roman" panose="02020603050405020304" pitchFamily="18" charset="0"/>
                <a:cs typeface="Times New Roman" panose="02020603050405020304" pitchFamily="18" charset="0"/>
              </a:rPr>
              <a:t>StyleGAN</a:t>
            </a:r>
            <a:r>
              <a:rPr lang="en-US" sz="4000" dirty="0">
                <a:latin typeface="Times New Roman" panose="02020603050405020304" pitchFamily="18" charset="0"/>
                <a:cs typeface="Times New Roman" panose="02020603050405020304" pitchFamily="18" charset="0"/>
              </a:rPr>
              <a:t>)</a:t>
            </a:r>
            <a:r>
              <a:rPr lang="en-US" sz="40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 </a:t>
            </a:r>
            <a:endParaRPr lang="en-US" sz="400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776862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AB958E7F-0C03-462D-8311-3CB122898B44}"/>
              </a:ext>
            </a:extLst>
          </p:cNvPr>
          <p:cNvSpPr txBox="1">
            <a:spLocks/>
          </p:cNvSpPr>
          <p:nvPr/>
        </p:nvSpPr>
        <p:spPr>
          <a:xfrm>
            <a:off x="567824" y="132349"/>
            <a:ext cx="10515600" cy="9264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2.2. </a:t>
            </a:r>
            <a:r>
              <a:rPr lang="en-US" sz="3200" dirty="0" err="1">
                <a:solidFill>
                  <a:srgbClr val="1B1B1B"/>
                </a:solidFill>
                <a:latin typeface="Times New Roman" panose="02020603050405020304" pitchFamily="18" charset="0"/>
                <a:ea typeface="Tahoma" panose="020B0604030504040204" pitchFamily="34" charset="0"/>
                <a:cs typeface="Times New Roman" panose="02020603050405020304" pitchFamily="18" charset="0"/>
              </a:rPr>
              <a:t>StyleGAN</a:t>
            </a:r>
            <a:r>
              <a:rPr lang="en-US" sz="32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a:t>
            </a:r>
            <a:endParaRPr lang="en-US" sz="3000" dirty="0"/>
          </a:p>
        </p:txBody>
      </p:sp>
      <p:sp>
        <p:nvSpPr>
          <p:cNvPr id="14" name="Text Placeholder 7">
            <a:extLst>
              <a:ext uri="{FF2B5EF4-FFF2-40B4-BE49-F238E27FC236}">
                <a16:creationId xmlns:a16="http://schemas.microsoft.com/office/drawing/2014/main" id="{C3B74350-C65C-4B2C-97ED-371BD42E3A29}"/>
              </a:ext>
            </a:extLst>
          </p:cNvPr>
          <p:cNvSpPr txBox="1">
            <a:spLocks/>
          </p:cNvSpPr>
          <p:nvPr/>
        </p:nvSpPr>
        <p:spPr>
          <a:xfrm>
            <a:off x="567824" y="956803"/>
            <a:ext cx="10902281" cy="19548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Char cha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niệm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8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Mô hình</a:t>
            </a:r>
            <a:r>
              <a:rPr lang="en-US" sz="18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StyleGAN</a:t>
            </a:r>
            <a:r>
              <a:rPr lang="vi-VN" sz="18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được giới thiệu bởi NVIDIA vào năm 2018. </a:t>
            </a:r>
            <a:endParaRPr lang="en-US" sz="18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endParaRPr>
          </a:p>
          <a:p>
            <a:pPr>
              <a:buFontTx/>
              <a:buChar char="-"/>
            </a:pPr>
            <a:r>
              <a:rPr lang="vi-VN" sz="18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StyleGAN giới thiệu một kiến trúc generator mới cho phép ta điều khiển các mức độ chi tiết của ảnh từ các chi tiết thô (dáng đầu, kiểu tóc...) tới các chi tiết nhỏ hơn (màu mắt, đeo khuyên tai...).</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a:t>
            </a:r>
            <a:r>
              <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FB6A0A2-4A5D-4EB3-9BFA-FDE3F7DF625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55252" y="2604663"/>
            <a:ext cx="7786822" cy="3873960"/>
          </a:xfrm>
          <a:prstGeom prst="rect">
            <a:avLst/>
          </a:prstGeom>
          <a:noFill/>
          <a:ln>
            <a:noFill/>
          </a:ln>
        </p:spPr>
      </p:pic>
      <p:sp>
        <p:nvSpPr>
          <p:cNvPr id="7" name="TextBox 6">
            <a:extLst>
              <a:ext uri="{FF2B5EF4-FFF2-40B4-BE49-F238E27FC236}">
                <a16:creationId xmlns:a16="http://schemas.microsoft.com/office/drawing/2014/main" id="{47A9BA1A-8778-4C50-B832-23C685468489}"/>
              </a:ext>
            </a:extLst>
          </p:cNvPr>
          <p:cNvSpPr txBox="1"/>
          <p:nvPr/>
        </p:nvSpPr>
        <p:spPr>
          <a:xfrm>
            <a:off x="459540" y="1934223"/>
            <a:ext cx="10902281" cy="670440"/>
          </a:xfrm>
          <a:prstGeom prst="rect">
            <a:avLst/>
          </a:prstGeom>
          <a:noFill/>
        </p:spPr>
        <p:txBody>
          <a:bodyPr wrap="square">
            <a:spAutoFit/>
          </a:bodyPr>
          <a:lstStyle/>
          <a:p>
            <a:pPr marL="342900" marR="0" lvl="0" indent="-342900">
              <a:lnSpc>
                <a:spcPct val="107000"/>
              </a:lnSpc>
              <a:spcBef>
                <a:spcPts val="0"/>
              </a:spcBef>
              <a:spcAft>
                <a:spcPts val="800"/>
              </a:spcAft>
              <a:buFont typeface="Times New Roman" panose="02020603050405020304" pitchFamily="18" charset="0"/>
              <a:buChar char="-"/>
            </a:pPr>
            <a:r>
              <a:rPr lang="vi-VN" sz="18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StyleGAN cũng tích hợp các kỹ thuật từ </a:t>
            </a:r>
            <a:r>
              <a:rPr lang="en-US" sz="1800" u="none" strike="noStrike" spc="-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3"/>
              </a:rPr>
              <a:t>GAN</a:t>
            </a:r>
            <a:r>
              <a:rPr lang="vi-VN" sz="18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khả</a:t>
            </a:r>
            <a:r>
              <a:rPr lang="en-US" sz="18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tạo</a:t>
            </a:r>
            <a:r>
              <a:rPr lang="en-US" sz="18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ra </a:t>
            </a:r>
            <a:r>
              <a:rPr lang="en-US" sz="1800"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phân</a:t>
            </a:r>
            <a:r>
              <a:rPr lang="en-US" sz="18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giải</a:t>
            </a:r>
            <a:r>
              <a:rPr lang="en-US" sz="18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rất</a:t>
            </a:r>
            <a:r>
              <a:rPr lang="en-US" sz="18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cao</a:t>
            </a:r>
            <a:r>
              <a:rPr lang="en-US" sz="18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ngay</a:t>
            </a:r>
            <a:r>
              <a:rPr lang="en-US" sz="18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cả</a:t>
            </a:r>
            <a:r>
              <a:rPr lang="en-US" sz="18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sz="18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phân</a:t>
            </a:r>
            <a:r>
              <a:rPr lang="en-US" sz="18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giải</a:t>
            </a:r>
            <a:r>
              <a:rPr lang="en-US" sz="18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1024x1024.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4A188BA5-420F-4E2F-A3D3-BD663C1D06B2}"/>
              </a:ext>
            </a:extLst>
          </p:cNvPr>
          <p:cNvSpPr txBox="1"/>
          <p:nvPr/>
        </p:nvSpPr>
        <p:spPr>
          <a:xfrm>
            <a:off x="254669" y="6491182"/>
            <a:ext cx="6093994" cy="369332"/>
          </a:xfrm>
          <a:prstGeom prst="rect">
            <a:avLst/>
          </a:prstGeom>
          <a:noFill/>
        </p:spPr>
        <p:txBody>
          <a:bodyPr wrap="square">
            <a:spAutoFit/>
          </a:bodyPr>
          <a:lstStyle/>
          <a:p>
            <a:r>
              <a:rPr lang="en-US" sz="1800" dirty="0" err="1">
                <a:effectLst/>
                <a:latin typeface="Times New Roman" panose="02020603050405020304" pitchFamily="18" charset="0"/>
                <a:ea typeface="Calibri" panose="020F0502020204030204" pitchFamily="34" charset="0"/>
              </a:rPr>
              <a:t>nguồn</a:t>
            </a:r>
            <a:r>
              <a:rPr lang="en-US" sz="1800" dirty="0">
                <a:effectLst/>
                <a:latin typeface="Times New Roman" panose="02020603050405020304" pitchFamily="18" charset="0"/>
                <a:ea typeface="Calibri" panose="020F0502020204030204" pitchFamily="34" charset="0"/>
              </a:rPr>
              <a:t>: </a:t>
            </a:r>
            <a:r>
              <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https://thispersondoesnotexist.com/</a:t>
            </a:r>
            <a:endParaRPr lang="en-US" dirty="0"/>
          </a:p>
        </p:txBody>
      </p:sp>
    </p:spTree>
    <p:extLst>
      <p:ext uri="{BB962C8B-B14F-4D97-AF65-F5344CB8AC3E}">
        <p14:creationId xmlns:p14="http://schemas.microsoft.com/office/powerpoint/2010/main" val="4182128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AB958E7F-0C03-462D-8311-3CB122898B44}"/>
              </a:ext>
            </a:extLst>
          </p:cNvPr>
          <p:cNvSpPr txBox="1">
            <a:spLocks/>
          </p:cNvSpPr>
          <p:nvPr/>
        </p:nvSpPr>
        <p:spPr>
          <a:xfrm>
            <a:off x="567824" y="132349"/>
            <a:ext cx="10515600" cy="9264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2.2. </a:t>
            </a:r>
            <a:r>
              <a:rPr lang="en-US" sz="3200" dirty="0" err="1">
                <a:solidFill>
                  <a:srgbClr val="1B1B1B"/>
                </a:solidFill>
                <a:latin typeface="Times New Roman" panose="02020603050405020304" pitchFamily="18" charset="0"/>
                <a:ea typeface="Tahoma" panose="020B0604030504040204" pitchFamily="34" charset="0"/>
                <a:cs typeface="Times New Roman" panose="02020603050405020304" pitchFamily="18" charset="0"/>
              </a:rPr>
              <a:t>StyleGAN</a:t>
            </a:r>
            <a:r>
              <a:rPr lang="en-US" sz="32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a:t>
            </a:r>
            <a:endParaRPr lang="en-US" sz="3000" dirty="0"/>
          </a:p>
        </p:txBody>
      </p:sp>
      <p:sp>
        <p:nvSpPr>
          <p:cNvPr id="14" name="Text Placeholder 7">
            <a:extLst>
              <a:ext uri="{FF2B5EF4-FFF2-40B4-BE49-F238E27FC236}">
                <a16:creationId xmlns:a16="http://schemas.microsoft.com/office/drawing/2014/main" id="{C3B74350-C65C-4B2C-97ED-371BD42E3A29}"/>
              </a:ext>
            </a:extLst>
          </p:cNvPr>
          <p:cNvSpPr txBox="1">
            <a:spLocks/>
          </p:cNvSpPr>
          <p:nvPr/>
        </p:nvSpPr>
        <p:spPr>
          <a:xfrm>
            <a:off x="567824" y="956803"/>
            <a:ext cx="11056352" cy="19548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Times New Roman" panose="02020603050405020304" pitchFamily="18" charset="0"/>
                <a:ea typeface="Tahoma" panose="020B0604030504040204" pitchFamily="34" charset="0"/>
                <a:cs typeface="Times New Roman" panose="02020603050405020304" pitchFamily="18" charset="0"/>
              </a:rPr>
              <a:t>-</a:t>
            </a:r>
            <a:r>
              <a:rPr lang="en-US" sz="2000" spc="-5" dirty="0">
                <a:solidFill>
                  <a:srgbClr val="1B1B1B"/>
                </a:solidFill>
                <a:effectLst/>
                <a:latin typeface="Times New Roman" panose="02020603050405020304" pitchFamily="18" charset="0"/>
                <a:ea typeface="Tahoma" panose="020B0604030504040204" pitchFamily="34" charset="0"/>
                <a:cs typeface="Times New Roman" panose="02020603050405020304" pitchFamily="18" charset="0"/>
              </a:rPr>
              <a:t>ý </a:t>
            </a:r>
            <a:r>
              <a:rPr lang="en-US" sz="2000" spc="-5" dirty="0" err="1">
                <a:solidFill>
                  <a:srgbClr val="1B1B1B"/>
                </a:solidFill>
                <a:effectLst/>
                <a:latin typeface="Times New Roman" panose="02020603050405020304" pitchFamily="18" charset="0"/>
                <a:ea typeface="Tahoma" panose="020B0604030504040204" pitchFamily="34" charset="0"/>
                <a:cs typeface="Times New Roman" panose="02020603050405020304" pitchFamily="18" charset="0"/>
              </a:rPr>
              <a:t>tưởng</a:t>
            </a:r>
            <a:r>
              <a:rPr lang="en-US" sz="2000" spc="-5" dirty="0">
                <a:solidFill>
                  <a:srgbClr val="1B1B1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000" spc="-5" dirty="0" err="1">
                <a:solidFill>
                  <a:srgbClr val="1B1B1B"/>
                </a:solidFill>
                <a:effectLst/>
                <a:latin typeface="Times New Roman" panose="02020603050405020304" pitchFamily="18" charset="0"/>
                <a:ea typeface="Tahoma" panose="020B0604030504040204" pitchFamily="34" charset="0"/>
                <a:cs typeface="Times New Roman" panose="02020603050405020304" pitchFamily="18" charset="0"/>
              </a:rPr>
              <a:t>của</a:t>
            </a:r>
            <a:r>
              <a:rPr lang="en-US" sz="2000" spc="-5" dirty="0">
                <a:solidFill>
                  <a:srgbClr val="1B1B1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000" spc="-5" dirty="0" err="1">
                <a:solidFill>
                  <a:srgbClr val="1B1B1B"/>
                </a:solidFill>
                <a:effectLst/>
                <a:latin typeface="Times New Roman" panose="02020603050405020304" pitchFamily="18" charset="0"/>
                <a:ea typeface="Tahoma" panose="020B0604030504040204" pitchFamily="34" charset="0"/>
                <a:cs typeface="Times New Roman" panose="02020603050405020304" pitchFamily="18" charset="0"/>
              </a:rPr>
              <a:t>nó</a:t>
            </a:r>
            <a:r>
              <a:rPr lang="en-US" sz="2000" spc="-5" dirty="0">
                <a:solidFill>
                  <a:srgbClr val="1B1B1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000" spc="-5" dirty="0" err="1">
                <a:solidFill>
                  <a:srgbClr val="1B1B1B"/>
                </a:solidFill>
                <a:effectLst/>
                <a:latin typeface="Times New Roman" panose="02020603050405020304" pitchFamily="18" charset="0"/>
                <a:ea typeface="Tahoma" panose="020B0604030504040204" pitchFamily="34" charset="0"/>
                <a:cs typeface="Times New Roman" panose="02020603050405020304" pitchFamily="18" charset="0"/>
              </a:rPr>
              <a:t>là</a:t>
            </a:r>
            <a:r>
              <a:rPr lang="en-US" sz="1800" spc="-5" dirty="0">
                <a:solidFill>
                  <a:srgbClr val="1B1B1B"/>
                </a:solidFill>
                <a:effectLst/>
                <a:latin typeface="The Serif Hand Black" panose="03070902030502020204" pitchFamily="66" charset="0"/>
                <a:ea typeface="Tahoma" panose="020B0604030504040204" pitchFamily="34" charset="0"/>
                <a:cs typeface="Tahoma" panose="020B0604030504040204" pitchFamily="34" charset="0"/>
              </a:rPr>
              <a:t>: </a:t>
            </a:r>
            <a:r>
              <a:rPr lang="vi-VN" sz="2000" spc="-5" dirty="0">
                <a:solidFill>
                  <a:srgbClr val="1B1B1B"/>
                </a:solidFill>
                <a:effectLst/>
                <a:latin typeface="+mj-lt"/>
                <a:ea typeface="Tahoma" panose="020B0604030504040204" pitchFamily="34" charset="0"/>
                <a:cs typeface="Tahoma" panose="020B0604030504040204" pitchFamily="34" charset="0"/>
              </a:rPr>
              <a:t>cả 2 mạng generator và discrminator ban đầu sẽ được train trên ảnh 4x4, sau nhiều lớp sẽ dần được thêm vào và kích thước ảnh cũng dần tăng lên. Bằng kỹ thuật này, thời gian huấn luyện được rút ngắn đáng kể và quá trình huấn luyện cũng ổn định hơn.</a:t>
            </a:r>
            <a:endParaRPr lang="en-US" sz="2000" dirty="0">
              <a:effectLst/>
              <a:latin typeface="+mj-lt"/>
              <a:ea typeface="Tahoma" panose="020B0604030504040204" pitchFamily="34" charset="0"/>
              <a:cs typeface="Tahoma" panose="020B0604030504040204" pitchFamily="34" charset="0"/>
            </a:endParaRPr>
          </a:p>
          <a:p>
            <a:pPr marL="0" indent="0">
              <a:buNone/>
            </a:pPr>
            <a:r>
              <a:rPr lang="en-US" sz="2000" dirty="0">
                <a:latin typeface="Times New Roman" panose="02020603050405020304" pitchFamily="18" charset="0"/>
                <a:cs typeface="Times New Roman" panose="02020603050405020304" pitchFamily="18" charset="0"/>
              </a:rPr>
              <a:t> </a:t>
            </a:r>
            <a:r>
              <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EC0DF00-7774-4D68-94FE-19762C717B7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73551" y="2021305"/>
            <a:ext cx="7980947" cy="4836695"/>
          </a:xfrm>
          <a:prstGeom prst="rect">
            <a:avLst/>
          </a:prstGeom>
          <a:noFill/>
          <a:ln>
            <a:noFill/>
          </a:ln>
        </p:spPr>
      </p:pic>
      <p:pic>
        <p:nvPicPr>
          <p:cNvPr id="5" name="Picture 4">
            <a:extLst>
              <a:ext uri="{FF2B5EF4-FFF2-40B4-BE49-F238E27FC236}">
                <a16:creationId xmlns:a16="http://schemas.microsoft.com/office/drawing/2014/main" id="{A542854E-6E8E-4CCB-8367-7C476A5F7CD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448650" y="1934223"/>
            <a:ext cx="4434272" cy="4836694"/>
          </a:xfrm>
          <a:prstGeom prst="rect">
            <a:avLst/>
          </a:prstGeom>
          <a:noFill/>
          <a:ln>
            <a:noFill/>
          </a:ln>
        </p:spPr>
      </p:pic>
    </p:spTree>
    <p:extLst>
      <p:ext uri="{BB962C8B-B14F-4D97-AF65-F5344CB8AC3E}">
        <p14:creationId xmlns:p14="http://schemas.microsoft.com/office/powerpoint/2010/main" val="22038626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AB958E7F-0C03-462D-8311-3CB122898B44}"/>
              </a:ext>
            </a:extLst>
          </p:cNvPr>
          <p:cNvSpPr txBox="1">
            <a:spLocks/>
          </p:cNvSpPr>
          <p:nvPr/>
        </p:nvSpPr>
        <p:spPr>
          <a:xfrm>
            <a:off x="567824" y="132349"/>
            <a:ext cx="10515600" cy="9264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2.2. </a:t>
            </a:r>
            <a:r>
              <a:rPr lang="en-US" sz="3200" dirty="0" err="1">
                <a:solidFill>
                  <a:srgbClr val="1B1B1B"/>
                </a:solidFill>
                <a:latin typeface="Times New Roman" panose="02020603050405020304" pitchFamily="18" charset="0"/>
                <a:ea typeface="Tahoma" panose="020B0604030504040204" pitchFamily="34" charset="0"/>
                <a:cs typeface="Times New Roman" panose="02020603050405020304" pitchFamily="18" charset="0"/>
              </a:rPr>
              <a:t>StyleGAN</a:t>
            </a:r>
            <a:r>
              <a:rPr lang="en-US" sz="32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a:t>
            </a:r>
            <a:endParaRPr lang="en-US" sz="3000" dirty="0"/>
          </a:p>
        </p:txBody>
      </p:sp>
      <p:sp>
        <p:nvSpPr>
          <p:cNvPr id="14" name="Text Placeholder 7">
            <a:extLst>
              <a:ext uri="{FF2B5EF4-FFF2-40B4-BE49-F238E27FC236}">
                <a16:creationId xmlns:a16="http://schemas.microsoft.com/office/drawing/2014/main" id="{C3B74350-C65C-4B2C-97ED-371BD42E3A29}"/>
              </a:ext>
            </a:extLst>
          </p:cNvPr>
          <p:cNvSpPr txBox="1">
            <a:spLocks/>
          </p:cNvSpPr>
          <p:nvPr/>
        </p:nvSpPr>
        <p:spPr>
          <a:xfrm>
            <a:off x="567824" y="956803"/>
            <a:ext cx="10902281" cy="19548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Char char="-"/>
            </a:pPr>
            <a:r>
              <a:rPr lang="en-US" sz="2000" dirty="0" err="1">
                <a:latin typeface="Times New Roman" panose="02020603050405020304" pitchFamily="18" charset="0"/>
                <a:cs typeface="Times New Roman" panose="02020603050405020304" pitchFamily="18" charset="0"/>
              </a:rPr>
              <a:t>kết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ngẫu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nhiên</a:t>
            </a:r>
            <a:r>
              <a:rPr lang="en-US" sz="2000" dirty="0">
                <a:latin typeface="Times New Roman" panose="02020603050405020304" pitchFamily="18" charset="0"/>
                <a:cs typeface="Times New Roman" panose="02020603050405020304" pitchFamily="18" charset="0"/>
              </a:rPr>
              <a:t>: </a:t>
            </a:r>
          </a:p>
        </p:txBody>
      </p:sp>
      <p:pic>
        <p:nvPicPr>
          <p:cNvPr id="4" name="Picture 3">
            <a:extLst>
              <a:ext uri="{FF2B5EF4-FFF2-40B4-BE49-F238E27FC236}">
                <a16:creationId xmlns:a16="http://schemas.microsoft.com/office/drawing/2014/main" id="{C8442EC7-F7E9-4F3F-BBE5-51CE74AC7FB8}"/>
              </a:ext>
            </a:extLst>
          </p:cNvPr>
          <p:cNvPicPr/>
          <p:nvPr/>
        </p:nvPicPr>
        <p:blipFill>
          <a:blip r:embed="rId2"/>
          <a:stretch>
            <a:fillRect/>
          </a:stretch>
        </p:blipFill>
        <p:spPr>
          <a:xfrm>
            <a:off x="1768976" y="2794484"/>
            <a:ext cx="8499976" cy="3221305"/>
          </a:xfrm>
          <a:prstGeom prst="rect">
            <a:avLst/>
          </a:prstGeom>
        </p:spPr>
      </p:pic>
      <p:pic>
        <p:nvPicPr>
          <p:cNvPr id="5" name="Picture 4">
            <a:extLst>
              <a:ext uri="{FF2B5EF4-FFF2-40B4-BE49-F238E27FC236}">
                <a16:creationId xmlns:a16="http://schemas.microsoft.com/office/drawing/2014/main" id="{BE0969C4-0F83-4C36-9842-F1BF65FBD86C}"/>
              </a:ext>
            </a:extLst>
          </p:cNvPr>
          <p:cNvPicPr/>
          <p:nvPr/>
        </p:nvPicPr>
        <p:blipFill>
          <a:blip r:embed="rId3"/>
          <a:stretch>
            <a:fillRect/>
          </a:stretch>
        </p:blipFill>
        <p:spPr>
          <a:xfrm>
            <a:off x="1547227" y="2588835"/>
            <a:ext cx="8943474" cy="3632601"/>
          </a:xfrm>
          <a:prstGeom prst="rect">
            <a:avLst/>
          </a:prstGeom>
        </p:spPr>
      </p:pic>
      <p:sp>
        <p:nvSpPr>
          <p:cNvPr id="7" name="TextBox 6">
            <a:extLst>
              <a:ext uri="{FF2B5EF4-FFF2-40B4-BE49-F238E27FC236}">
                <a16:creationId xmlns:a16="http://schemas.microsoft.com/office/drawing/2014/main" id="{20DCD6BC-DDC4-4D2D-8871-5CCFBACB505C}"/>
              </a:ext>
            </a:extLst>
          </p:cNvPr>
          <p:cNvSpPr txBox="1"/>
          <p:nvPr/>
        </p:nvSpPr>
        <p:spPr>
          <a:xfrm>
            <a:off x="567824" y="1320428"/>
            <a:ext cx="11056352" cy="707886"/>
          </a:xfrm>
          <a:prstGeom prst="rect">
            <a:avLst/>
          </a:prstGeom>
          <a:noFill/>
        </p:spPr>
        <p:txBody>
          <a:bodyPr wrap="square">
            <a:spAutoFit/>
          </a:bodyPr>
          <a:lstStyle/>
          <a:p>
            <a:pPr>
              <a:buFontTx/>
              <a:buChar char="-"/>
            </a:pPr>
            <a:r>
              <a:rPr lang="en-US" sz="20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5" dirty="0" err="1">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hoặc</a:t>
            </a:r>
            <a:r>
              <a:rPr lang="en-US" sz="20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2000" spc="-5"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ta có thể chọn và blend các đặc trưng sinh ra bởi các mạng generator khác nhau. Ví dụ như một bức ảnh mặt người thật nhưng có kết cấu của nhân vật hoạt hình.</a:t>
            </a:r>
            <a:r>
              <a:rPr lang="en-US" sz="2000" dirty="0">
                <a:latin typeface="Times New Roman" panose="02020603050405020304" pitchFamily="18" charset="0"/>
                <a:cs typeface="Times New Roman" panose="02020603050405020304" pitchFamily="18" charset="0"/>
              </a:rPr>
              <a:t>  </a:t>
            </a:r>
            <a:r>
              <a:rPr lang="en-US" sz="20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64E76C46-E366-498A-AD60-2E823D8073AF}"/>
              </a:ext>
            </a:extLst>
          </p:cNvPr>
          <p:cNvPicPr/>
          <p:nvPr/>
        </p:nvPicPr>
        <p:blipFill>
          <a:blip r:embed="rId4"/>
          <a:stretch>
            <a:fillRect/>
          </a:stretch>
        </p:blipFill>
        <p:spPr>
          <a:xfrm>
            <a:off x="1547227" y="2391939"/>
            <a:ext cx="8792244" cy="4138160"/>
          </a:xfrm>
          <a:prstGeom prst="rect">
            <a:avLst/>
          </a:prstGeom>
        </p:spPr>
      </p:pic>
    </p:spTree>
    <p:extLst>
      <p:ext uri="{BB962C8B-B14F-4D97-AF65-F5344CB8AC3E}">
        <p14:creationId xmlns:p14="http://schemas.microsoft.com/office/powerpoint/2010/main" val="4032831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AB958E7F-0C03-462D-8311-3CB122898B44}"/>
              </a:ext>
            </a:extLst>
          </p:cNvPr>
          <p:cNvSpPr txBox="1">
            <a:spLocks/>
          </p:cNvSpPr>
          <p:nvPr/>
        </p:nvSpPr>
        <p:spPr>
          <a:xfrm>
            <a:off x="567824" y="132349"/>
            <a:ext cx="10515600" cy="9264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2.2. </a:t>
            </a:r>
            <a:r>
              <a:rPr lang="en-US" sz="3200" dirty="0" err="1">
                <a:solidFill>
                  <a:srgbClr val="1B1B1B"/>
                </a:solidFill>
                <a:latin typeface="Times New Roman" panose="02020603050405020304" pitchFamily="18" charset="0"/>
                <a:ea typeface="Tahoma" panose="020B0604030504040204" pitchFamily="34" charset="0"/>
                <a:cs typeface="Times New Roman" panose="02020603050405020304" pitchFamily="18" charset="0"/>
              </a:rPr>
              <a:t>StyleGAN</a:t>
            </a:r>
            <a:r>
              <a:rPr lang="en-US" sz="32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a:t>
            </a:r>
            <a:endParaRPr lang="en-US" sz="3000" dirty="0"/>
          </a:p>
        </p:txBody>
      </p:sp>
      <p:sp>
        <p:nvSpPr>
          <p:cNvPr id="14" name="Text Placeholder 7">
            <a:extLst>
              <a:ext uri="{FF2B5EF4-FFF2-40B4-BE49-F238E27FC236}">
                <a16:creationId xmlns:a16="http://schemas.microsoft.com/office/drawing/2014/main" id="{C3B74350-C65C-4B2C-97ED-371BD42E3A29}"/>
              </a:ext>
            </a:extLst>
          </p:cNvPr>
          <p:cNvSpPr txBox="1">
            <a:spLocks/>
          </p:cNvSpPr>
          <p:nvPr/>
        </p:nvSpPr>
        <p:spPr>
          <a:xfrm>
            <a:off x="567824" y="956803"/>
            <a:ext cx="10902281" cy="19548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Times New Roman" panose="02020603050405020304" pitchFamily="18" charset="0"/>
                <a:cs typeface="Times New Roman" panose="02020603050405020304" pitchFamily="18" charset="0"/>
              </a:rPr>
              <a:t>Paper : </a:t>
            </a:r>
            <a:r>
              <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https://arxiv.org/pdf/2010.05334.pdf</a:t>
            </a:r>
            <a:r>
              <a:rPr lang="en-US" sz="1800" u="sng" dirty="0">
                <a:solidFill>
                  <a:srgbClr val="0563C1"/>
                </a:solidFill>
                <a:effectLst/>
                <a:latin typeface="Times New Roman" panose="02020603050405020304" pitchFamily="18" charset="0"/>
                <a:ea typeface="Calibri" panose="020F0502020204030204" pitchFamily="34" charset="0"/>
              </a:rPr>
              <a:t> </a:t>
            </a:r>
          </a:p>
          <a:p>
            <a:pPr marL="0" indent="0">
              <a:buNone/>
            </a:pPr>
            <a:r>
              <a:rPr lang="en-US" sz="1800" dirty="0" err="1">
                <a:latin typeface="Times New Roman" panose="02020603050405020304" pitchFamily="18" charset="0"/>
                <a:cs typeface="Times New Roman" panose="02020603050405020304" pitchFamily="18" charset="0"/>
              </a:rPr>
              <a:t>Tạo</a:t>
            </a:r>
            <a:r>
              <a:rPr lang="en-US" sz="1800" dirty="0">
                <a:latin typeface="Times New Roman" panose="02020603050405020304" pitchFamily="18" charset="0"/>
                <a:cs typeface="Times New Roman" panose="02020603050405020304" pitchFamily="18" charset="0"/>
              </a:rPr>
              <a:t> ra </a:t>
            </a:r>
            <a:r>
              <a:rPr lang="en-US" sz="1800" dirty="0" err="1">
                <a:latin typeface="Times New Roman" panose="02020603050405020304" pitchFamily="18" charset="0"/>
                <a:cs typeface="Times New Roman" panose="02020603050405020304" pitchFamily="18" charset="0"/>
              </a:rPr>
              <a:t>hình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ảnh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mặt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ngẫu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nhiên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bằng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CycleGAN</a:t>
            </a:r>
            <a:r>
              <a:rPr lang="en-US" sz="1800" dirty="0">
                <a:latin typeface="Times New Roman" panose="02020603050405020304" pitchFamily="18" charset="0"/>
                <a:cs typeface="Times New Roman" panose="02020603050405020304" pitchFamily="18" charset="0"/>
              </a:rPr>
              <a:t>: </a:t>
            </a:r>
            <a:r>
              <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https://thispersondoesnotexist.com/</a:t>
            </a:r>
            <a:endParaRPr lang="en-US" sz="1800" b="1"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Code: </a:t>
            </a:r>
            <a:r>
              <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https://colab.research.google.com/drive/1bNBnOjQEXlSqTqNaGI_IPOxtYp5-7kaf?usp=sharing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Link </a:t>
            </a:r>
            <a:r>
              <a:rPr lang="en-US" sz="2000" dirty="0" err="1">
                <a:latin typeface="Times New Roman" panose="02020603050405020304" pitchFamily="18" charset="0"/>
                <a:cs typeface="Times New Roman" panose="02020603050405020304" pitchFamily="18" charset="0"/>
              </a:rPr>
              <a:t>tạo</a:t>
            </a:r>
            <a:r>
              <a:rPr lang="en-US" sz="2000" dirty="0">
                <a:latin typeface="Times New Roman" panose="02020603050405020304" pitchFamily="18" charset="0"/>
                <a:cs typeface="Times New Roman" panose="02020603050405020304" pitchFamily="18" charset="0"/>
              </a:rPr>
              <a:t> ra </a:t>
            </a:r>
            <a:r>
              <a:rPr lang="en-US" sz="2000" dirty="0" err="1">
                <a:latin typeface="Times New Roman" panose="02020603050405020304" pitchFamily="18" charset="0"/>
                <a:cs typeface="Times New Roman" panose="02020603050405020304" pitchFamily="18" charset="0"/>
              </a:rPr>
              <a:t>hình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ảnh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như</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muốn</a:t>
            </a:r>
            <a:r>
              <a:rPr lang="en-US" sz="2000" dirty="0">
                <a:latin typeface="Times New Roman" panose="02020603050405020304" pitchFamily="18" charset="0"/>
                <a:cs typeface="Times New Roman" panose="02020603050405020304" pitchFamily="18" charset="0"/>
              </a:rPr>
              <a:t>: </a:t>
            </a:r>
            <a:r>
              <a:rPr lang="en-US" sz="2000" u="sng" dirty="0">
                <a:solidFill>
                  <a:schemeClr val="accent1"/>
                </a:solidFill>
                <a:latin typeface="Times New Roman" panose="02020603050405020304" pitchFamily="18" charset="0"/>
                <a:cs typeface="Times New Roman" panose="02020603050405020304" pitchFamily="18" charset="0"/>
              </a:rPr>
              <a:t>https://www.artbreeder.com/</a:t>
            </a:r>
            <a:endParaRPr lang="en-US" sz="2400" u="sng" dirty="0">
              <a:solidFill>
                <a:schemeClr val="accent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727E70DA-AAC3-4911-981F-0B8EBEFABC1F}"/>
              </a:ext>
            </a:extLst>
          </p:cNvPr>
          <p:cNvPicPr>
            <a:picLocks noChangeAspect="1"/>
          </p:cNvPicPr>
          <p:nvPr/>
        </p:nvPicPr>
        <p:blipFill>
          <a:blip r:embed="rId5"/>
          <a:stretch>
            <a:fillRect/>
          </a:stretch>
        </p:blipFill>
        <p:spPr>
          <a:xfrm>
            <a:off x="2002197" y="2469447"/>
            <a:ext cx="10189803" cy="4388553"/>
          </a:xfrm>
          <a:prstGeom prst="rect">
            <a:avLst/>
          </a:prstGeom>
        </p:spPr>
      </p:pic>
    </p:spTree>
    <p:extLst>
      <p:ext uri="{BB962C8B-B14F-4D97-AF65-F5344CB8AC3E}">
        <p14:creationId xmlns:p14="http://schemas.microsoft.com/office/powerpoint/2010/main" val="1093736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A1A9A-592D-4424-8C79-45C7D99A91FA}"/>
              </a:ext>
            </a:extLst>
          </p:cNvPr>
          <p:cNvSpPr>
            <a:spLocks noGrp="1"/>
          </p:cNvSpPr>
          <p:nvPr>
            <p:ph type="ctrTitle"/>
          </p:nvPr>
        </p:nvSpPr>
        <p:spPr>
          <a:xfrm>
            <a:off x="1524000" y="2634915"/>
            <a:ext cx="9144000" cy="875047"/>
          </a:xfrm>
        </p:spPr>
        <p:txBody>
          <a:bodyPr>
            <a:noAutofit/>
          </a:bodyPr>
          <a:lstStyle/>
          <a:p>
            <a:r>
              <a:rPr lang="en-US" sz="4000" i="0" dirty="0">
                <a:solidFill>
                  <a:srgbClr val="1B1B1B"/>
                </a:solidFill>
                <a:effectLst/>
                <a:latin typeface="Times New Roman" panose="02020603050405020304" pitchFamily="18" charset="0"/>
                <a:ea typeface="Tahoma" panose="020B0604030504040204" pitchFamily="34" charset="0"/>
                <a:cs typeface="Times New Roman" panose="02020603050405020304" pitchFamily="18" charset="0"/>
              </a:rPr>
              <a:t>1. GAN </a:t>
            </a:r>
            <a:r>
              <a:rPr lang="en-US" sz="4000" i="0" dirty="0" err="1">
                <a:solidFill>
                  <a:srgbClr val="1B1B1B"/>
                </a:solidFill>
                <a:effectLst/>
                <a:latin typeface="Times New Roman" panose="02020603050405020304" pitchFamily="18" charset="0"/>
                <a:ea typeface="Tahoma" panose="020B0604030504040204" pitchFamily="34" charset="0"/>
                <a:cs typeface="Times New Roman" panose="02020603050405020304" pitchFamily="18" charset="0"/>
              </a:rPr>
              <a:t>là</a:t>
            </a:r>
            <a:r>
              <a:rPr lang="en-US" sz="4000" i="0" dirty="0">
                <a:solidFill>
                  <a:srgbClr val="1B1B1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4000" i="0" dirty="0" err="1">
                <a:solidFill>
                  <a:srgbClr val="1B1B1B"/>
                </a:solidFill>
                <a:effectLst/>
                <a:latin typeface="Times New Roman" panose="02020603050405020304" pitchFamily="18" charset="0"/>
                <a:ea typeface="Tahoma" panose="020B0604030504040204" pitchFamily="34" charset="0"/>
                <a:cs typeface="Times New Roman" panose="02020603050405020304" pitchFamily="18" charset="0"/>
              </a:rPr>
              <a:t>gì</a:t>
            </a:r>
            <a:r>
              <a:rPr lang="en-US" sz="4000" i="0" dirty="0">
                <a:solidFill>
                  <a:srgbClr val="1B1B1B"/>
                </a:solidFill>
                <a:effectLst/>
                <a:latin typeface="Times New Roman" panose="02020603050405020304" pitchFamily="18" charset="0"/>
                <a:ea typeface="Tahoma" panose="020B0604030504040204" pitchFamily="34" charset="0"/>
                <a:cs typeface="Times New Roman" panose="02020603050405020304" pitchFamily="18" charset="0"/>
              </a:rPr>
              <a:t> ???</a:t>
            </a:r>
            <a:endParaRPr lang="en-US" sz="400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9521238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A1A9A-592D-4424-8C79-45C7D99A91FA}"/>
              </a:ext>
            </a:extLst>
          </p:cNvPr>
          <p:cNvSpPr>
            <a:spLocks noGrp="1"/>
          </p:cNvSpPr>
          <p:nvPr>
            <p:ph type="ctrTitle"/>
          </p:nvPr>
        </p:nvSpPr>
        <p:spPr>
          <a:xfrm>
            <a:off x="1524000" y="2634915"/>
            <a:ext cx="9144000" cy="875047"/>
          </a:xfrm>
        </p:spPr>
        <p:txBody>
          <a:bodyPr>
            <a:noAutofit/>
          </a:bodyPr>
          <a:lstStyle/>
          <a:p>
            <a:r>
              <a:rPr lang="en-US" sz="40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2.3. </a:t>
            </a:r>
            <a:r>
              <a:rPr lang="en-US" sz="4000" dirty="0">
                <a:latin typeface="Times New Roman" panose="02020603050405020304" pitchFamily="18" charset="0"/>
                <a:cs typeface="Times New Roman" panose="02020603050405020304" pitchFamily="18" charset="0"/>
              </a:rPr>
              <a:t>Text to image translation</a:t>
            </a:r>
            <a:endParaRPr lang="en-US" sz="400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8401800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AB958E7F-0C03-462D-8311-3CB122898B44}"/>
              </a:ext>
            </a:extLst>
          </p:cNvPr>
          <p:cNvSpPr txBox="1">
            <a:spLocks/>
          </p:cNvSpPr>
          <p:nvPr/>
        </p:nvSpPr>
        <p:spPr>
          <a:xfrm>
            <a:off x="567824" y="132349"/>
            <a:ext cx="10515600" cy="9264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2.3. Text to image translation:</a:t>
            </a:r>
            <a:endParaRPr lang="en-US" sz="3000" dirty="0"/>
          </a:p>
        </p:txBody>
      </p:sp>
      <p:sp>
        <p:nvSpPr>
          <p:cNvPr id="14" name="Text Placeholder 7">
            <a:extLst>
              <a:ext uri="{FF2B5EF4-FFF2-40B4-BE49-F238E27FC236}">
                <a16:creationId xmlns:a16="http://schemas.microsoft.com/office/drawing/2014/main" id="{C3B74350-C65C-4B2C-97ED-371BD42E3A29}"/>
              </a:ext>
            </a:extLst>
          </p:cNvPr>
          <p:cNvSpPr txBox="1">
            <a:spLocks/>
          </p:cNvSpPr>
          <p:nvPr/>
        </p:nvSpPr>
        <p:spPr>
          <a:xfrm>
            <a:off x="567824" y="956803"/>
            <a:ext cx="10902281" cy="19548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ahoma" panose="020B0604030504040204" pitchFamily="34" charset="0"/>
                <a:cs typeface="Times New Roman" panose="02020603050405020304" pitchFamily="18" charset="0"/>
              </a:rPr>
              <a:t>GAN </a:t>
            </a:r>
            <a:r>
              <a:rPr lang="en-US" sz="2000" dirty="0" err="1">
                <a:effectLst/>
                <a:latin typeface="Times New Roman" panose="02020603050405020304" pitchFamily="18" charset="0"/>
                <a:ea typeface="Tahoma" panose="020B0604030504040204" pitchFamily="34" charset="0"/>
                <a:cs typeface="Times New Roman" panose="02020603050405020304" pitchFamily="18" charset="0"/>
              </a:rPr>
              <a:t>rất</a:t>
            </a:r>
            <a:r>
              <a:rPr lang="en-US" sz="20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000" dirty="0" err="1">
                <a:effectLst/>
                <a:latin typeface="Times New Roman" panose="02020603050405020304" pitchFamily="18" charset="0"/>
                <a:ea typeface="Tahoma" panose="020B0604030504040204" pitchFamily="34" charset="0"/>
                <a:cs typeface="Times New Roman" panose="02020603050405020304" pitchFamily="18" charset="0"/>
              </a:rPr>
              <a:t>tốt</a:t>
            </a:r>
            <a:r>
              <a:rPr lang="en-US" sz="20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000" dirty="0" err="1">
                <a:effectLst/>
                <a:latin typeface="Times New Roman" panose="02020603050405020304" pitchFamily="18" charset="0"/>
                <a:ea typeface="Tahoma" panose="020B0604030504040204" pitchFamily="34" charset="0"/>
                <a:cs typeface="Times New Roman" panose="02020603050405020304" pitchFamily="18" charset="0"/>
              </a:rPr>
              <a:t>trong</a:t>
            </a:r>
            <a:r>
              <a:rPr lang="en-US" sz="20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000" dirty="0" err="1">
                <a:effectLst/>
                <a:latin typeface="Times New Roman" panose="02020603050405020304" pitchFamily="18" charset="0"/>
                <a:ea typeface="Tahoma" panose="020B0604030504040204" pitchFamily="34" charset="0"/>
                <a:cs typeface="Times New Roman" panose="02020603050405020304" pitchFamily="18" charset="0"/>
              </a:rPr>
              <a:t>việc</a:t>
            </a:r>
            <a:r>
              <a:rPr lang="en-US" sz="20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000" dirty="0" err="1">
                <a:effectLst/>
                <a:latin typeface="Times New Roman" panose="02020603050405020304" pitchFamily="18" charset="0"/>
                <a:ea typeface="Tahoma" panose="020B0604030504040204" pitchFamily="34" charset="0"/>
                <a:cs typeface="Times New Roman" panose="02020603050405020304" pitchFamily="18" charset="0"/>
              </a:rPr>
              <a:t>tạo</a:t>
            </a:r>
            <a:r>
              <a:rPr lang="en-US" sz="2000" dirty="0">
                <a:effectLst/>
                <a:latin typeface="Times New Roman" panose="02020603050405020304" pitchFamily="18" charset="0"/>
                <a:ea typeface="Tahoma" panose="020B0604030504040204" pitchFamily="34" charset="0"/>
                <a:cs typeface="Times New Roman" panose="02020603050405020304" pitchFamily="18" charset="0"/>
              </a:rPr>
              <a:t> ra </a:t>
            </a:r>
            <a:r>
              <a:rPr lang="en-US" sz="2000" dirty="0" err="1">
                <a:effectLst/>
                <a:latin typeface="Times New Roman" panose="02020603050405020304" pitchFamily="18" charset="0"/>
                <a:ea typeface="Tahoma" panose="020B0604030504040204" pitchFamily="34" charset="0"/>
                <a:cs typeface="Times New Roman" panose="02020603050405020304" pitchFamily="18" charset="0"/>
              </a:rPr>
              <a:t>các</a:t>
            </a:r>
            <a:r>
              <a:rPr lang="en-US" sz="20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000" dirty="0" err="1">
                <a:effectLst/>
                <a:latin typeface="Times New Roman" panose="02020603050405020304" pitchFamily="18" charset="0"/>
                <a:ea typeface="Tahoma" panose="020B0604030504040204" pitchFamily="34" charset="0"/>
                <a:cs typeface="Times New Roman" panose="02020603050405020304" pitchFamily="18" charset="0"/>
              </a:rPr>
              <a:t>hình</a:t>
            </a:r>
            <a:r>
              <a:rPr lang="en-US" sz="20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000" dirty="0" err="1">
                <a:effectLst/>
                <a:latin typeface="Times New Roman" panose="02020603050405020304" pitchFamily="18" charset="0"/>
                <a:ea typeface="Tahoma" panose="020B0604030504040204" pitchFamily="34" charset="0"/>
                <a:cs typeface="Times New Roman" panose="02020603050405020304" pitchFamily="18" charset="0"/>
              </a:rPr>
              <a:t>ảnh</a:t>
            </a:r>
            <a:r>
              <a:rPr lang="en-US" sz="20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000" dirty="0" err="1">
                <a:effectLst/>
                <a:latin typeface="Times New Roman" panose="02020603050405020304" pitchFamily="18" charset="0"/>
                <a:ea typeface="Tahoma" panose="020B0604030504040204" pitchFamily="34" charset="0"/>
                <a:cs typeface="Times New Roman" panose="02020603050405020304" pitchFamily="18" charset="0"/>
              </a:rPr>
              <a:t>ngẫu</a:t>
            </a:r>
            <a:r>
              <a:rPr lang="en-US" sz="20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000" dirty="0" err="1">
                <a:effectLst/>
                <a:latin typeface="Times New Roman" panose="02020603050405020304" pitchFamily="18" charset="0"/>
                <a:ea typeface="Tahoma" panose="020B0604030504040204" pitchFamily="34" charset="0"/>
                <a:cs typeface="Times New Roman" panose="02020603050405020304" pitchFamily="18" charset="0"/>
              </a:rPr>
              <a:t>nhiên</a:t>
            </a:r>
            <a:r>
              <a:rPr lang="en-US" sz="2000" dirty="0">
                <a:latin typeface="Times New Roman" panose="02020603050405020304" pitchFamily="18" charset="0"/>
                <a:ea typeface="Tahoma" panose="020B0604030504040204" pitchFamily="34" charset="0"/>
                <a:cs typeface="Times New Roman" panose="02020603050405020304" pitchFamily="18" charset="0"/>
              </a:rPr>
              <a:t>.</a:t>
            </a:r>
            <a:endParaRPr lang="en-US" sz="2000" dirty="0">
              <a:effectLst/>
              <a:latin typeface="Times New Roman" panose="02020603050405020304" pitchFamily="18" charset="0"/>
              <a:ea typeface="Tahoma" panose="020B0604030504040204" pitchFamily="34" charset="0"/>
              <a:cs typeface="Times New Roman" panose="02020603050405020304" pitchFamily="18" charset="0"/>
            </a:endParaRPr>
          </a:p>
          <a:p>
            <a:pPr>
              <a:buFontTx/>
              <a:buChar char="-"/>
            </a:pPr>
            <a:r>
              <a:rPr lang="en-US" sz="2000" dirty="0" err="1">
                <a:latin typeface="Times New Roman" panose="02020603050405020304" pitchFamily="18" charset="0"/>
                <a:ea typeface="Tahoma" panose="020B0604030504040204" pitchFamily="34" charset="0"/>
                <a:cs typeface="Times New Roman" panose="02020603050405020304" pitchFamily="18" charset="0"/>
              </a:rPr>
              <a:t>B</a:t>
            </a:r>
            <a:r>
              <a:rPr lang="en-US" sz="2000" dirty="0" err="1">
                <a:effectLst/>
                <a:latin typeface="Times New Roman" panose="02020603050405020304" pitchFamily="18" charset="0"/>
                <a:ea typeface="Tahoma" panose="020B0604030504040204" pitchFamily="34" charset="0"/>
                <a:cs typeface="Times New Roman" panose="02020603050405020304" pitchFamily="18" charset="0"/>
              </a:rPr>
              <a:t>ây</a:t>
            </a:r>
            <a:r>
              <a:rPr lang="en-US" sz="20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000" dirty="0" err="1">
                <a:effectLst/>
                <a:latin typeface="Times New Roman" panose="02020603050405020304" pitchFamily="18" charset="0"/>
                <a:ea typeface="Tahoma" panose="020B0604030504040204" pitchFamily="34" charset="0"/>
                <a:cs typeface="Times New Roman" panose="02020603050405020304" pitchFamily="18" charset="0"/>
              </a:rPr>
              <a:t>giờ</a:t>
            </a:r>
            <a:r>
              <a:rPr lang="en-US" sz="20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000" b="1"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Text to image </a:t>
            </a:r>
            <a:r>
              <a:rPr lang="en-US" sz="2000" dirty="0" err="1">
                <a:solidFill>
                  <a:srgbClr val="1B1B1B"/>
                </a:solidFill>
                <a:latin typeface="Times New Roman" panose="02020603050405020304" pitchFamily="18" charset="0"/>
                <a:ea typeface="Tahoma" panose="020B0604030504040204" pitchFamily="34" charset="0"/>
                <a:cs typeface="Times New Roman" panose="02020603050405020304" pitchFamily="18" charset="0"/>
              </a:rPr>
              <a:t>có</a:t>
            </a:r>
            <a:r>
              <a:rPr lang="en-US" sz="20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 </a:t>
            </a:r>
            <a:r>
              <a:rPr lang="en-US" sz="2000" dirty="0" err="1">
                <a:solidFill>
                  <a:srgbClr val="1B1B1B"/>
                </a:solidFill>
                <a:latin typeface="Times New Roman" panose="02020603050405020304" pitchFamily="18" charset="0"/>
                <a:ea typeface="Tahoma" panose="020B0604030504040204" pitchFamily="34" charset="0"/>
                <a:cs typeface="Times New Roman" panose="02020603050405020304" pitchFamily="18" charset="0"/>
              </a:rPr>
              <a:t>vai</a:t>
            </a:r>
            <a:r>
              <a:rPr lang="en-US" sz="20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 </a:t>
            </a:r>
            <a:r>
              <a:rPr lang="en-US" sz="2000" dirty="0" err="1">
                <a:solidFill>
                  <a:srgbClr val="1B1B1B"/>
                </a:solidFill>
                <a:latin typeface="Times New Roman" panose="02020603050405020304" pitchFamily="18" charset="0"/>
                <a:ea typeface="Tahoma" panose="020B0604030504040204" pitchFamily="34" charset="0"/>
                <a:cs typeface="Times New Roman" panose="02020603050405020304" pitchFamily="18" charset="0"/>
              </a:rPr>
              <a:t>trò</a:t>
            </a:r>
            <a:r>
              <a:rPr lang="en-US" sz="20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000" dirty="0" err="1">
                <a:effectLst/>
                <a:latin typeface="Times New Roman" panose="02020603050405020304" pitchFamily="18" charset="0"/>
                <a:ea typeface="Tahoma" panose="020B0604030504040204" pitchFamily="34" charset="0"/>
                <a:cs typeface="Times New Roman" panose="02020603050405020304" pitchFamily="18" charset="0"/>
              </a:rPr>
              <a:t>tạo</a:t>
            </a:r>
            <a:r>
              <a:rPr lang="en-US" sz="2000" dirty="0">
                <a:effectLst/>
                <a:latin typeface="Times New Roman" panose="02020603050405020304" pitchFamily="18" charset="0"/>
                <a:ea typeface="Tahoma" panose="020B0604030504040204" pitchFamily="34" charset="0"/>
                <a:cs typeface="Times New Roman" panose="02020603050405020304" pitchFamily="18" charset="0"/>
              </a:rPr>
              <a:t> ra </a:t>
            </a:r>
            <a:r>
              <a:rPr lang="en-US" sz="2000" dirty="0" err="1">
                <a:effectLst/>
                <a:latin typeface="Times New Roman" panose="02020603050405020304" pitchFamily="18" charset="0"/>
                <a:ea typeface="Tahoma" panose="020B0604030504040204" pitchFamily="34" charset="0"/>
                <a:cs typeface="Times New Roman" panose="02020603050405020304" pitchFamily="18" charset="0"/>
              </a:rPr>
              <a:t>một</a:t>
            </a:r>
            <a:r>
              <a:rPr lang="en-US" sz="20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000" dirty="0" err="1">
                <a:effectLst/>
                <a:latin typeface="Times New Roman" panose="02020603050405020304" pitchFamily="18" charset="0"/>
                <a:ea typeface="Tahoma" panose="020B0604030504040204" pitchFamily="34" charset="0"/>
                <a:cs typeface="Times New Roman" panose="02020603050405020304" pitchFamily="18" charset="0"/>
              </a:rPr>
              <a:t>hình</a:t>
            </a:r>
            <a:r>
              <a:rPr lang="en-US" sz="20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000" dirty="0" err="1">
                <a:effectLst/>
                <a:latin typeface="Times New Roman" panose="02020603050405020304" pitchFamily="18" charset="0"/>
                <a:ea typeface="Tahoma" panose="020B0604030504040204" pitchFamily="34" charset="0"/>
                <a:cs typeface="Times New Roman" panose="02020603050405020304" pitchFamily="18" charset="0"/>
              </a:rPr>
              <a:t>ảnh</a:t>
            </a:r>
            <a:r>
              <a:rPr lang="en-US" sz="20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000" dirty="0" err="1">
                <a:effectLst/>
                <a:latin typeface="Times New Roman" panose="02020603050405020304" pitchFamily="18" charset="0"/>
                <a:ea typeface="Tahoma" panose="020B0604030504040204" pitchFamily="34" charset="0"/>
                <a:cs typeface="Times New Roman" panose="02020603050405020304" pitchFamily="18" charset="0"/>
              </a:rPr>
              <a:t>dựa</a:t>
            </a:r>
            <a:r>
              <a:rPr lang="en-US" sz="20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000" dirty="0" err="1">
                <a:effectLst/>
                <a:latin typeface="Times New Roman" panose="02020603050405020304" pitchFamily="18" charset="0"/>
                <a:ea typeface="Tahoma" panose="020B0604030504040204" pitchFamily="34" charset="0"/>
                <a:cs typeface="Times New Roman" panose="02020603050405020304" pitchFamily="18" charset="0"/>
              </a:rPr>
              <a:t>trên</a:t>
            </a:r>
            <a:r>
              <a:rPr lang="en-US" sz="20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000" dirty="0" err="1">
                <a:effectLst/>
                <a:latin typeface="Times New Roman" panose="02020603050405020304" pitchFamily="18" charset="0"/>
                <a:ea typeface="Tahoma" panose="020B0604030504040204" pitchFamily="34" charset="0"/>
                <a:cs typeface="Times New Roman" panose="02020603050405020304" pitchFamily="18" charset="0"/>
              </a:rPr>
              <a:t>mong</a:t>
            </a:r>
            <a:r>
              <a:rPr lang="en-US" sz="20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000" dirty="0" err="1">
                <a:effectLst/>
                <a:latin typeface="Times New Roman" panose="02020603050405020304" pitchFamily="18" charset="0"/>
                <a:ea typeface="Tahoma" panose="020B0604030504040204" pitchFamily="34" charset="0"/>
                <a:cs typeface="Times New Roman" panose="02020603050405020304" pitchFamily="18" charset="0"/>
              </a:rPr>
              <a:t>đợi</a:t>
            </a:r>
            <a:r>
              <a:rPr lang="en-US" sz="20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000" dirty="0" err="1">
                <a:effectLst/>
                <a:latin typeface="Times New Roman" panose="02020603050405020304" pitchFamily="18" charset="0"/>
                <a:ea typeface="Tahoma" panose="020B0604030504040204" pitchFamily="34" charset="0"/>
                <a:cs typeface="Times New Roman" panose="02020603050405020304" pitchFamily="18" charset="0"/>
              </a:rPr>
              <a:t>của</a:t>
            </a:r>
            <a:r>
              <a:rPr lang="en-US" sz="20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000" dirty="0" err="1">
                <a:effectLst/>
                <a:latin typeface="Times New Roman" panose="02020603050405020304" pitchFamily="18" charset="0"/>
                <a:ea typeface="Tahoma" panose="020B0604030504040204" pitchFamily="34" charset="0"/>
                <a:cs typeface="Times New Roman" panose="02020603050405020304" pitchFamily="18" charset="0"/>
              </a:rPr>
              <a:t>chúng</a:t>
            </a:r>
            <a:r>
              <a:rPr lang="en-US" sz="2000" dirty="0">
                <a:effectLst/>
                <a:latin typeface="Times New Roman" panose="02020603050405020304" pitchFamily="18" charset="0"/>
                <a:ea typeface="Tahoma" panose="020B0604030504040204" pitchFamily="34" charset="0"/>
                <a:cs typeface="Times New Roman" panose="02020603050405020304" pitchFamily="18" charset="0"/>
              </a:rPr>
              <a:t> ta.</a:t>
            </a:r>
          </a:p>
          <a:p>
            <a:pPr>
              <a:buFontTx/>
              <a:buChar char="-"/>
            </a:pPr>
            <a:r>
              <a:rPr lang="vi-VN" sz="2000" dirty="0">
                <a:effectLst/>
                <a:latin typeface="+mj-lt"/>
                <a:ea typeface="Tahoma" panose="020B0604030504040204" pitchFamily="34" charset="0"/>
                <a:cs typeface="Tahoma" panose="020B0604030504040204" pitchFamily="34" charset="0"/>
              </a:rPr>
              <a:t>Ví dụ: khi cho  </a:t>
            </a:r>
            <a:r>
              <a:rPr lang="vi-VN" sz="2000" i="1" dirty="0">
                <a:effectLst/>
                <a:latin typeface="+mj-lt"/>
                <a:ea typeface="Tahoma" panose="020B0604030504040204" pitchFamily="34" charset="0"/>
                <a:cs typeface="Tahoma" panose="020B0604030504040204" pitchFamily="34" charset="0"/>
              </a:rPr>
              <a:t>"</a:t>
            </a:r>
            <a:r>
              <a:rPr lang="vi-VN" sz="2000" b="0" i="0" dirty="0">
                <a:effectLst/>
                <a:latin typeface="+mj-lt"/>
                <a:ea typeface="Tahoma" panose="020B0604030504040204" pitchFamily="34" charset="0"/>
                <a:cs typeface="Tahoma" panose="020B0604030504040204" pitchFamily="34" charset="0"/>
              </a:rPr>
              <a:t> </a:t>
            </a:r>
            <a:r>
              <a:rPr lang="vi-VN" sz="2000" i="1" dirty="0">
                <a:effectLst/>
                <a:latin typeface="+mj-lt"/>
                <a:ea typeface="Tahoma" panose="020B0604030504040204" pitchFamily="34" charset="0"/>
                <a:cs typeface="Tahoma" panose="020B0604030504040204" pitchFamily="34" charset="0"/>
              </a:rPr>
              <a:t>this flower has a lot of small round pink petals"</a:t>
            </a:r>
            <a:r>
              <a:rPr lang="vi-VN" sz="2000" dirty="0">
                <a:effectLst/>
                <a:latin typeface="+mj-lt"/>
                <a:ea typeface="Tahoma" panose="020B0604030504040204" pitchFamily="34" charset="0"/>
                <a:cs typeface="Tahoma" panose="020B0604030504040204" pitchFamily="34" charset="0"/>
              </a:rPr>
              <a:t> làm đầu vào, nó sẽ tạo ra hình ảnh một bông hoa có những cánh hoa tròn màu hồng.</a:t>
            </a:r>
            <a:endParaRPr lang="en-US" sz="2000" dirty="0">
              <a:effectLst/>
              <a:latin typeface="+mj-lt"/>
              <a:ea typeface="Tahoma" panose="020B0604030504040204" pitchFamily="34" charset="0"/>
              <a:cs typeface="Tahoma" panose="020B0604030504040204" pitchFamily="34" charset="0"/>
            </a:endParaRPr>
          </a:p>
          <a:p>
            <a:pPr>
              <a:buFontTx/>
              <a:buChar char="-"/>
            </a:pPr>
            <a:endParaRPr lang="en-US" sz="2000" dirty="0">
              <a:effectLst/>
              <a:latin typeface="Times New Roman" panose="02020603050405020304" pitchFamily="18" charset="0"/>
              <a:ea typeface="Calibri" panose="020F0502020204030204" pitchFamily="34" charset="0"/>
            </a:endParaRPr>
          </a:p>
        </p:txBody>
      </p:sp>
      <p:pic>
        <p:nvPicPr>
          <p:cNvPr id="4" name="Picture 3">
            <a:extLst>
              <a:ext uri="{FF2B5EF4-FFF2-40B4-BE49-F238E27FC236}">
                <a16:creationId xmlns:a16="http://schemas.microsoft.com/office/drawing/2014/main" id="{DF7F0DC2-CD37-4E2B-84D2-41126CBFA60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727158" y="2562726"/>
            <a:ext cx="8737684" cy="1954840"/>
          </a:xfrm>
          <a:prstGeom prst="rect">
            <a:avLst/>
          </a:prstGeom>
          <a:noFill/>
          <a:ln>
            <a:noFill/>
          </a:ln>
        </p:spPr>
      </p:pic>
      <p:pic>
        <p:nvPicPr>
          <p:cNvPr id="5" name="Picture 4">
            <a:extLst>
              <a:ext uri="{FF2B5EF4-FFF2-40B4-BE49-F238E27FC236}">
                <a16:creationId xmlns:a16="http://schemas.microsoft.com/office/drawing/2014/main" id="{97509B1C-6B48-418D-8CDE-7E5C0492348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890910" y="4319336"/>
            <a:ext cx="8410179" cy="2189748"/>
          </a:xfrm>
          <a:prstGeom prst="rect">
            <a:avLst/>
          </a:prstGeom>
          <a:noFill/>
          <a:ln>
            <a:noFill/>
          </a:ln>
        </p:spPr>
      </p:pic>
    </p:spTree>
    <p:extLst>
      <p:ext uri="{BB962C8B-B14F-4D97-AF65-F5344CB8AC3E}">
        <p14:creationId xmlns:p14="http://schemas.microsoft.com/office/powerpoint/2010/main" val="41267547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AB958E7F-0C03-462D-8311-3CB122898B44}"/>
              </a:ext>
            </a:extLst>
          </p:cNvPr>
          <p:cNvSpPr txBox="1">
            <a:spLocks/>
          </p:cNvSpPr>
          <p:nvPr/>
        </p:nvSpPr>
        <p:spPr>
          <a:xfrm>
            <a:off x="567824" y="132349"/>
            <a:ext cx="10515600" cy="9264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2.3. Text to image translation:</a:t>
            </a:r>
            <a:endParaRPr lang="en-US" sz="3000" dirty="0"/>
          </a:p>
        </p:txBody>
      </p:sp>
      <p:sp>
        <p:nvSpPr>
          <p:cNvPr id="14" name="Text Placeholder 7">
            <a:extLst>
              <a:ext uri="{FF2B5EF4-FFF2-40B4-BE49-F238E27FC236}">
                <a16:creationId xmlns:a16="http://schemas.microsoft.com/office/drawing/2014/main" id="{C3B74350-C65C-4B2C-97ED-371BD42E3A29}"/>
              </a:ext>
            </a:extLst>
          </p:cNvPr>
          <p:cNvSpPr txBox="1">
            <a:spLocks/>
          </p:cNvSpPr>
          <p:nvPr/>
        </p:nvSpPr>
        <p:spPr>
          <a:xfrm>
            <a:off x="567824" y="956803"/>
            <a:ext cx="10902281" cy="19548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nSpc>
                <a:spcPct val="107000"/>
              </a:lnSpc>
              <a:spcBef>
                <a:spcPts val="0"/>
              </a:spcBef>
              <a:spcAft>
                <a:spcPts val="8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Mạng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Generator: </a:t>
            </a:r>
          </a:p>
          <a:p>
            <a:pPr marL="0" marR="0" lvl="0" indent="0">
              <a:lnSpc>
                <a:spcPct val="107000"/>
              </a:lnSpc>
              <a:spcBef>
                <a:spcPts val="0"/>
              </a:spcBef>
              <a:spcAft>
                <a:spcPts val="8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latin typeface="Times New Roman" panose="02020603050405020304" pitchFamily="18" charset="0"/>
                <a:ea typeface="Calibri" panose="020F0502020204030204" pitchFamily="34" charset="0"/>
                <a:cs typeface="Times New Roman" panose="02020603050405020304" pitchFamily="18" charset="0"/>
              </a:rPr>
              <a:t>T</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hay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vì</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chỉ</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cung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cấp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vector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nhiễu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Generator,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thì</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dòng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mô</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chuyển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kiểu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text embedding(</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nhúng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sau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kết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nối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vetor</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nhiễu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rồi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cung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cấp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Generator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512AA1AE-D58C-4BA6-833B-1912FFE236A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71156" y="2588294"/>
            <a:ext cx="7849687" cy="3758072"/>
          </a:xfrm>
          <a:prstGeom prst="rect">
            <a:avLst/>
          </a:prstGeom>
          <a:noFill/>
          <a:ln>
            <a:noFill/>
          </a:ln>
        </p:spPr>
      </p:pic>
    </p:spTree>
    <p:extLst>
      <p:ext uri="{BB962C8B-B14F-4D97-AF65-F5344CB8AC3E}">
        <p14:creationId xmlns:p14="http://schemas.microsoft.com/office/powerpoint/2010/main" val="27978695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AB958E7F-0C03-462D-8311-3CB122898B44}"/>
              </a:ext>
            </a:extLst>
          </p:cNvPr>
          <p:cNvSpPr txBox="1">
            <a:spLocks/>
          </p:cNvSpPr>
          <p:nvPr/>
        </p:nvSpPr>
        <p:spPr>
          <a:xfrm>
            <a:off x="567824" y="132349"/>
            <a:ext cx="10515600" cy="9264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2.3. Text to image translation:</a:t>
            </a:r>
            <a:endParaRPr lang="en-US" sz="3000" dirty="0"/>
          </a:p>
        </p:txBody>
      </p:sp>
      <p:sp>
        <p:nvSpPr>
          <p:cNvPr id="14" name="Text Placeholder 7">
            <a:extLst>
              <a:ext uri="{FF2B5EF4-FFF2-40B4-BE49-F238E27FC236}">
                <a16:creationId xmlns:a16="http://schemas.microsoft.com/office/drawing/2014/main" id="{C3B74350-C65C-4B2C-97ED-371BD42E3A29}"/>
              </a:ext>
            </a:extLst>
          </p:cNvPr>
          <p:cNvSpPr txBox="1">
            <a:spLocks/>
          </p:cNvSpPr>
          <p:nvPr/>
        </p:nvSpPr>
        <p:spPr>
          <a:xfrm>
            <a:off x="567824" y="956803"/>
            <a:ext cx="10902281" cy="19548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M</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ạng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2000" dirty="0">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Discriminator</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Đối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2000" dirty="0">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Discriminator</a:t>
            </a:r>
            <a:r>
              <a:rPr lang="en-US" sz="2000" dirty="0">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thay</a:t>
            </a:r>
            <a:r>
              <a:rPr lang="en-US" sz="2000" dirty="0">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vì</a:t>
            </a:r>
            <a:r>
              <a:rPr lang="en-US" sz="2000" dirty="0">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chỉ</a:t>
            </a:r>
            <a:r>
              <a:rPr lang="en-US" sz="2000" dirty="0">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phân</a:t>
            </a:r>
            <a:r>
              <a:rPr lang="en-US" sz="2000" dirty="0">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biệt</a:t>
            </a:r>
            <a:r>
              <a:rPr lang="en-US" sz="2000" dirty="0">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2000" dirty="0">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ảnh</a:t>
            </a:r>
            <a:r>
              <a:rPr lang="en-US" sz="2000" dirty="0">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2000" dirty="0">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thật</a:t>
            </a:r>
            <a:r>
              <a:rPr lang="en-US" sz="2000" dirty="0">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 hay </a:t>
            </a:r>
            <a:r>
              <a:rPr lang="en-US" sz="2000" dirty="0" err="1">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giả</a:t>
            </a:r>
            <a:r>
              <a:rPr lang="en-US" sz="2000" dirty="0">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thì</a:t>
            </a:r>
            <a:r>
              <a:rPr lang="en-US" sz="2000" dirty="0">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nó</a:t>
            </a:r>
            <a:r>
              <a:rPr lang="en-US" sz="2000" dirty="0">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2000" dirty="0">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thêm</a:t>
            </a:r>
            <a:r>
              <a:rPr lang="en-US" sz="2000" dirty="0">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chức</a:t>
            </a:r>
            <a:r>
              <a:rPr lang="en-US" sz="2000" dirty="0">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2000" dirty="0">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2000" dirty="0">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dự</a:t>
            </a:r>
            <a:r>
              <a:rPr lang="en-US" sz="2000" dirty="0">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đoán</a:t>
            </a:r>
            <a:r>
              <a:rPr lang="en-US" sz="2000" dirty="0">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xem</a:t>
            </a:r>
            <a:r>
              <a:rPr lang="en-US" sz="2000" dirty="0">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rằng</a:t>
            </a:r>
            <a:r>
              <a:rPr lang="en-US" sz="2000" dirty="0">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2000" dirty="0">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ảnh</a:t>
            </a:r>
            <a:r>
              <a:rPr lang="en-US" sz="2000" dirty="0">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dirty="0">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văn</a:t>
            </a:r>
            <a:r>
              <a:rPr lang="en-US" sz="2000" dirty="0">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bản</a:t>
            </a:r>
            <a:r>
              <a:rPr lang="en-US" sz="2000" dirty="0">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đã</a:t>
            </a:r>
            <a:r>
              <a:rPr lang="en-US" sz="2000" dirty="0">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phù</a:t>
            </a:r>
            <a:r>
              <a:rPr lang="en-US" sz="2000" dirty="0">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hợp</a:t>
            </a:r>
            <a:r>
              <a:rPr lang="en-US" sz="2000" dirty="0">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với</a:t>
            </a:r>
            <a:r>
              <a:rPr lang="en-US" sz="2000" dirty="0">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nhau</a:t>
            </a:r>
            <a:r>
              <a:rPr lang="en-US" sz="2000" dirty="0">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 hay </a:t>
            </a:r>
            <a:r>
              <a:rPr lang="en-US" sz="2000" dirty="0" err="1">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chưa</a:t>
            </a:r>
            <a:r>
              <a:rPr lang="en-US" sz="2000" dirty="0">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31383928-2C18-4E41-BD03-5812FF22EE8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18184" y="2911643"/>
            <a:ext cx="7955631" cy="3688933"/>
          </a:xfrm>
          <a:prstGeom prst="rect">
            <a:avLst/>
          </a:prstGeom>
          <a:noFill/>
          <a:ln>
            <a:noFill/>
          </a:ln>
        </p:spPr>
      </p:pic>
    </p:spTree>
    <p:extLst>
      <p:ext uri="{BB962C8B-B14F-4D97-AF65-F5344CB8AC3E}">
        <p14:creationId xmlns:p14="http://schemas.microsoft.com/office/powerpoint/2010/main" val="10190097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AB958E7F-0C03-462D-8311-3CB122898B44}"/>
              </a:ext>
            </a:extLst>
          </p:cNvPr>
          <p:cNvSpPr txBox="1">
            <a:spLocks/>
          </p:cNvSpPr>
          <p:nvPr/>
        </p:nvSpPr>
        <p:spPr>
          <a:xfrm>
            <a:off x="567824" y="132349"/>
            <a:ext cx="10515600" cy="9264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2.3. Text to image translation:</a:t>
            </a:r>
            <a:endParaRPr lang="en-US" sz="3000" dirty="0"/>
          </a:p>
        </p:txBody>
      </p:sp>
      <p:sp>
        <p:nvSpPr>
          <p:cNvPr id="14" name="Text Placeholder 7">
            <a:extLst>
              <a:ext uri="{FF2B5EF4-FFF2-40B4-BE49-F238E27FC236}">
                <a16:creationId xmlns:a16="http://schemas.microsoft.com/office/drawing/2014/main" id="{C3B74350-C65C-4B2C-97ED-371BD42E3A29}"/>
              </a:ext>
            </a:extLst>
          </p:cNvPr>
          <p:cNvSpPr txBox="1">
            <a:spLocks/>
          </p:cNvSpPr>
          <p:nvPr/>
        </p:nvSpPr>
        <p:spPr>
          <a:xfrm>
            <a:off x="567824" y="956803"/>
            <a:ext cx="10902281" cy="19548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Times New Roman" panose="02020603050405020304" pitchFamily="18" charset="0"/>
                <a:cs typeface="Times New Roman" panose="02020603050405020304" pitchFamily="18" charset="0"/>
              </a:rPr>
              <a:t>- Paper: </a:t>
            </a:r>
            <a:r>
              <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https://arxiv.org/pdf/1605.05396.pdf</a:t>
            </a:r>
            <a:r>
              <a:rPr lang="en-US" sz="1800" dirty="0">
                <a:effectLst/>
                <a:latin typeface="Times New Roman" panose="02020603050405020304" pitchFamily="18" charset="0"/>
                <a:ea typeface="Calibri" panose="020F0502020204030204" pitchFamily="34" charset="0"/>
              </a:rPr>
              <a:t> </a:t>
            </a:r>
          </a:p>
          <a:p>
            <a:pPr marL="0" indent="0">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Text to image: </a:t>
            </a:r>
            <a:r>
              <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https://deepai.org/machine-learning-model/text2img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E74C83A-30E1-4D23-988E-2E8578850FF9}"/>
              </a:ext>
            </a:extLst>
          </p:cNvPr>
          <p:cNvPicPr/>
          <p:nvPr/>
        </p:nvPicPr>
        <p:blipFill>
          <a:blip r:embed="rId4"/>
          <a:stretch>
            <a:fillRect/>
          </a:stretch>
        </p:blipFill>
        <p:spPr>
          <a:xfrm>
            <a:off x="1376780" y="1883235"/>
            <a:ext cx="9438440" cy="4415908"/>
          </a:xfrm>
          <a:prstGeom prst="rect">
            <a:avLst/>
          </a:prstGeom>
        </p:spPr>
      </p:pic>
    </p:spTree>
    <p:extLst>
      <p:ext uri="{BB962C8B-B14F-4D97-AF65-F5344CB8AC3E}">
        <p14:creationId xmlns:p14="http://schemas.microsoft.com/office/powerpoint/2010/main" val="778385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A1A9A-592D-4424-8C79-45C7D99A91FA}"/>
              </a:ext>
            </a:extLst>
          </p:cNvPr>
          <p:cNvSpPr>
            <a:spLocks noGrp="1"/>
          </p:cNvSpPr>
          <p:nvPr>
            <p:ph type="ctrTitle"/>
          </p:nvPr>
        </p:nvSpPr>
        <p:spPr>
          <a:xfrm>
            <a:off x="1524000" y="2634915"/>
            <a:ext cx="9144000" cy="875047"/>
          </a:xfrm>
        </p:spPr>
        <p:txBody>
          <a:bodyPr>
            <a:noAutofit/>
          </a:bodyPr>
          <a:lstStyle/>
          <a:p>
            <a:r>
              <a:rPr lang="en-US" sz="40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2.4. Super-resolution</a:t>
            </a:r>
            <a:endParaRPr lang="en-US" sz="400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7483064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AB958E7F-0C03-462D-8311-3CB122898B44}"/>
              </a:ext>
            </a:extLst>
          </p:cNvPr>
          <p:cNvSpPr txBox="1">
            <a:spLocks/>
          </p:cNvSpPr>
          <p:nvPr/>
        </p:nvSpPr>
        <p:spPr>
          <a:xfrm>
            <a:off x="567824" y="132349"/>
            <a:ext cx="10515600" cy="9264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2.4. super resolution:</a:t>
            </a:r>
            <a:endParaRPr lang="en-US" sz="3000" dirty="0"/>
          </a:p>
        </p:txBody>
      </p:sp>
      <p:sp>
        <p:nvSpPr>
          <p:cNvPr id="14" name="Text Placeholder 7">
            <a:extLst>
              <a:ext uri="{FF2B5EF4-FFF2-40B4-BE49-F238E27FC236}">
                <a16:creationId xmlns:a16="http://schemas.microsoft.com/office/drawing/2014/main" id="{C3B74350-C65C-4B2C-97ED-371BD42E3A29}"/>
              </a:ext>
            </a:extLst>
          </p:cNvPr>
          <p:cNvSpPr txBox="1">
            <a:spLocks/>
          </p:cNvSpPr>
          <p:nvPr/>
        </p:nvSpPr>
        <p:spPr>
          <a:xfrm>
            <a:off x="567824" y="956803"/>
            <a:ext cx="10902281" cy="19548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Mục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đích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Tăng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chất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lượng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ảnh</a:t>
            </a:r>
            <a:r>
              <a:rPr lang="en-US" sz="2000" dirty="0">
                <a:latin typeface="Times New Roman" panose="02020603050405020304" pitchFamily="18" charset="0"/>
                <a:cs typeface="Times New Roman" panose="02020603050405020304" pitchFamily="18" charset="0"/>
              </a:rPr>
              <a:t>.</a:t>
            </a:r>
          </a:p>
          <a:p>
            <a:pPr marL="0" indent="0">
              <a:buNone/>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thức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SRGAN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convert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ảnh</a:t>
            </a:r>
            <a:endParaRPr lang="en-US" sz="1800" dirty="0">
              <a:effectLst/>
              <a:latin typeface="Times New Roman" panose="02020603050405020304" pitchFamily="18" charset="0"/>
              <a:ea typeface="Calibri" panose="020F0502020204030204" pitchFamily="34" charset="0"/>
            </a:endParaRPr>
          </a:p>
        </p:txBody>
      </p:sp>
      <p:pic>
        <p:nvPicPr>
          <p:cNvPr id="7" name="Picture 6">
            <a:extLst>
              <a:ext uri="{FF2B5EF4-FFF2-40B4-BE49-F238E27FC236}">
                <a16:creationId xmlns:a16="http://schemas.microsoft.com/office/drawing/2014/main" id="{5C9F1EA2-9CB8-476A-9FD7-79AC0CA7329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79982" y="1685345"/>
            <a:ext cx="7632032" cy="4319537"/>
          </a:xfrm>
          <a:prstGeom prst="rect">
            <a:avLst/>
          </a:prstGeom>
          <a:noFill/>
          <a:ln>
            <a:noFill/>
          </a:ln>
        </p:spPr>
      </p:pic>
      <p:pic>
        <p:nvPicPr>
          <p:cNvPr id="8" name="Picture 7">
            <a:extLst>
              <a:ext uri="{FF2B5EF4-FFF2-40B4-BE49-F238E27FC236}">
                <a16:creationId xmlns:a16="http://schemas.microsoft.com/office/drawing/2014/main" id="{9EA9630C-5DE6-4705-B3FD-C56C51DC7AC3}"/>
              </a:ext>
            </a:extLst>
          </p:cNvPr>
          <p:cNvPicPr/>
          <p:nvPr/>
        </p:nvPicPr>
        <p:blipFill rotWithShape="1">
          <a:blip r:embed="rId3">
            <a:extLst>
              <a:ext uri="{28A0092B-C50C-407E-A947-70E740481C1C}">
                <a14:useLocalDpi xmlns:a14="http://schemas.microsoft.com/office/drawing/2010/main" val="0"/>
              </a:ext>
            </a:extLst>
          </a:blip>
          <a:srcRect b="15973"/>
          <a:stretch/>
        </p:blipFill>
        <p:spPr bwMode="auto">
          <a:xfrm>
            <a:off x="1612479" y="1942469"/>
            <a:ext cx="8967037" cy="406241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6431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AB958E7F-0C03-462D-8311-3CB122898B44}"/>
              </a:ext>
            </a:extLst>
          </p:cNvPr>
          <p:cNvSpPr txBox="1">
            <a:spLocks/>
          </p:cNvSpPr>
          <p:nvPr/>
        </p:nvSpPr>
        <p:spPr>
          <a:xfrm>
            <a:off x="567824" y="132349"/>
            <a:ext cx="10515600" cy="9264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2.4. super resolution:</a:t>
            </a:r>
            <a:endParaRPr lang="en-US" sz="3000" dirty="0"/>
          </a:p>
        </p:txBody>
      </p:sp>
      <p:sp>
        <p:nvSpPr>
          <p:cNvPr id="14" name="Text Placeholder 7">
            <a:extLst>
              <a:ext uri="{FF2B5EF4-FFF2-40B4-BE49-F238E27FC236}">
                <a16:creationId xmlns:a16="http://schemas.microsoft.com/office/drawing/2014/main" id="{C3B74350-C65C-4B2C-97ED-371BD42E3A29}"/>
              </a:ext>
            </a:extLst>
          </p:cNvPr>
          <p:cNvSpPr txBox="1">
            <a:spLocks/>
          </p:cNvSpPr>
          <p:nvPr/>
        </p:nvSpPr>
        <p:spPr>
          <a:xfrm>
            <a:off x="567824" y="956803"/>
            <a:ext cx="10902281" cy="19548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Tính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chất</a:t>
            </a:r>
            <a:r>
              <a:rPr lang="en-US" sz="2000" dirty="0">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tương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GAN, </a:t>
            </a:r>
            <a:r>
              <a:rPr lang="vi-VN" sz="2000" b="1" spc="10" dirty="0">
                <a:effectLst/>
                <a:latin typeface="Times New Roman" panose="02020603050405020304" pitchFamily="18" charset="0"/>
                <a:ea typeface="Calibri" panose="020F0502020204030204" pitchFamily="34" charset="0"/>
                <a:cs typeface="Times New Roman" panose="02020603050405020304" pitchFamily="18" charset="0"/>
              </a:rPr>
              <a:t>Super Resolution </a:t>
            </a:r>
            <a:r>
              <a:rPr lang="vi-VN" sz="2000" spc="10" dirty="0">
                <a:effectLst/>
                <a:latin typeface="Times New Roman" panose="02020603050405020304" pitchFamily="18" charset="0"/>
                <a:ea typeface="Calibri" panose="020F0502020204030204" pitchFamily="34" charset="0"/>
                <a:cs typeface="Times New Roman" panose="02020603050405020304" pitchFamily="18" charset="0"/>
              </a:rPr>
              <a:t>cũng chứa hai phần Generator và Discriminator</a:t>
            </a:r>
            <a:r>
              <a:rPr lang="en-US" sz="20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spc="1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20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2000" spc="10" dirty="0">
                <a:effectLst/>
                <a:latin typeface="Times New Roman" panose="02020603050405020304" pitchFamily="18" charset="0"/>
                <a:ea typeface="Calibri" panose="020F0502020204030204" pitchFamily="34" charset="0"/>
                <a:cs typeface="Times New Roman" panose="02020603050405020304" pitchFamily="18" charset="0"/>
              </a:rPr>
              <a:t>Generator hơn là cố gắng tối ưu hóa dữ liệu được tạo để nó có thể đánh lừa discriminator </a:t>
            </a:r>
            <a:r>
              <a:rPr lang="en-US" sz="2000" dirty="0">
                <a:latin typeface="Times New Roman" panose="02020603050405020304" pitchFamily="18" charset="0"/>
                <a:cs typeface="Times New Roman" panose="02020603050405020304" pitchFamily="18" charset="0"/>
              </a:rPr>
              <a:t> </a:t>
            </a:r>
          </a:p>
          <a:p>
            <a:pPr marL="0" indent="0">
              <a:buNone/>
            </a:pP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050" name="Picture 2" descr="GAN — Super Resolution GAN (SRGAN) | by Jonathan Hui | Medium">
            <a:extLst>
              <a:ext uri="{FF2B5EF4-FFF2-40B4-BE49-F238E27FC236}">
                <a16:creationId xmlns:a16="http://schemas.microsoft.com/office/drawing/2014/main" id="{252101B3-8D70-4ABB-AA76-0926424880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76638"/>
            <a:ext cx="12192000" cy="3100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5187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AB958E7F-0C03-462D-8311-3CB122898B44}"/>
              </a:ext>
            </a:extLst>
          </p:cNvPr>
          <p:cNvSpPr txBox="1">
            <a:spLocks/>
          </p:cNvSpPr>
          <p:nvPr/>
        </p:nvSpPr>
        <p:spPr>
          <a:xfrm>
            <a:off x="567824" y="132349"/>
            <a:ext cx="10515600" cy="9264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2.4. super resolution:</a:t>
            </a:r>
            <a:endParaRPr lang="en-US" sz="3000" dirty="0"/>
          </a:p>
        </p:txBody>
      </p:sp>
      <p:sp>
        <p:nvSpPr>
          <p:cNvPr id="14" name="Text Placeholder 7">
            <a:extLst>
              <a:ext uri="{FF2B5EF4-FFF2-40B4-BE49-F238E27FC236}">
                <a16:creationId xmlns:a16="http://schemas.microsoft.com/office/drawing/2014/main" id="{C3B74350-C65C-4B2C-97ED-371BD42E3A29}"/>
              </a:ext>
            </a:extLst>
          </p:cNvPr>
          <p:cNvSpPr txBox="1">
            <a:spLocks/>
          </p:cNvSpPr>
          <p:nvPr/>
        </p:nvSpPr>
        <p:spPr>
          <a:xfrm>
            <a:off x="567824" y="845510"/>
            <a:ext cx="10902281" cy="19548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Cấu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Trúc</a:t>
            </a:r>
            <a:r>
              <a:rPr lang="en-US" sz="2000" dirty="0">
                <a:latin typeface="Times New Roman" panose="02020603050405020304" pitchFamily="18" charset="0"/>
                <a:cs typeface="Times New Roman" panose="02020603050405020304" pitchFamily="18" charset="0"/>
              </a:rPr>
              <a:t>:</a:t>
            </a:r>
          </a:p>
          <a:p>
            <a:pPr marL="0" indent="0">
              <a:buNone/>
            </a:pPr>
            <a:endParaRPr lang="en-US" sz="1800" dirty="0">
              <a:effectLst/>
              <a:latin typeface="Times New Roman" panose="02020603050405020304" pitchFamily="18" charset="0"/>
              <a:ea typeface="Calibri" panose="020F0502020204030204" pitchFamily="34" charset="0"/>
            </a:endParaRPr>
          </a:p>
        </p:txBody>
      </p:sp>
      <p:pic>
        <p:nvPicPr>
          <p:cNvPr id="4" name="Picture 3">
            <a:extLst>
              <a:ext uri="{FF2B5EF4-FFF2-40B4-BE49-F238E27FC236}">
                <a16:creationId xmlns:a16="http://schemas.microsoft.com/office/drawing/2014/main" id="{BA456BC3-8D3E-4F55-A77B-85EC05FB43B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38796" y="1276875"/>
            <a:ext cx="10515600" cy="3066525"/>
          </a:xfrm>
          <a:prstGeom prst="rect">
            <a:avLst/>
          </a:prstGeom>
          <a:noFill/>
          <a:ln>
            <a:noFill/>
          </a:ln>
        </p:spPr>
      </p:pic>
      <p:pic>
        <p:nvPicPr>
          <p:cNvPr id="5" name="Picture 4">
            <a:extLst>
              <a:ext uri="{FF2B5EF4-FFF2-40B4-BE49-F238E27FC236}">
                <a16:creationId xmlns:a16="http://schemas.microsoft.com/office/drawing/2014/main" id="{33AA2287-8D39-47D4-9439-D4AF933A505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97759" y="4323825"/>
            <a:ext cx="10797673" cy="2514600"/>
          </a:xfrm>
          <a:prstGeom prst="rect">
            <a:avLst/>
          </a:prstGeom>
          <a:noFill/>
          <a:ln>
            <a:noFill/>
          </a:ln>
        </p:spPr>
      </p:pic>
    </p:spTree>
    <p:extLst>
      <p:ext uri="{BB962C8B-B14F-4D97-AF65-F5344CB8AC3E}">
        <p14:creationId xmlns:p14="http://schemas.microsoft.com/office/powerpoint/2010/main" val="3636381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AB958E7F-0C03-462D-8311-3CB122898B44}"/>
              </a:ext>
            </a:extLst>
          </p:cNvPr>
          <p:cNvSpPr txBox="1">
            <a:spLocks/>
          </p:cNvSpPr>
          <p:nvPr/>
        </p:nvSpPr>
        <p:spPr>
          <a:xfrm>
            <a:off x="567824" y="132349"/>
            <a:ext cx="10515600" cy="9264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2.4. super resolution:</a:t>
            </a:r>
            <a:endParaRPr lang="en-US" sz="3000" dirty="0"/>
          </a:p>
        </p:txBody>
      </p:sp>
      <p:sp>
        <p:nvSpPr>
          <p:cNvPr id="14" name="Text Placeholder 7">
            <a:extLst>
              <a:ext uri="{FF2B5EF4-FFF2-40B4-BE49-F238E27FC236}">
                <a16:creationId xmlns:a16="http://schemas.microsoft.com/office/drawing/2014/main" id="{C3B74350-C65C-4B2C-97ED-371BD42E3A29}"/>
              </a:ext>
            </a:extLst>
          </p:cNvPr>
          <p:cNvSpPr txBox="1">
            <a:spLocks/>
          </p:cNvSpPr>
          <p:nvPr/>
        </p:nvSpPr>
        <p:spPr>
          <a:xfrm>
            <a:off x="567824" y="956803"/>
            <a:ext cx="10902281" cy="19548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Times New Roman" panose="02020603050405020304" pitchFamily="18" charset="0"/>
                <a:cs typeface="Times New Roman" panose="02020603050405020304" pitchFamily="18" charset="0"/>
              </a:rPr>
              <a:t>-Paper: </a:t>
            </a:r>
            <a:r>
              <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https://arxiv.org/pdf/1609.04802.pdf</a:t>
            </a:r>
            <a:r>
              <a:rPr lang="en-US" sz="1800" dirty="0">
                <a:effectLst/>
                <a:latin typeface="Times New Roman" panose="02020603050405020304" pitchFamily="18" charset="0"/>
                <a:ea typeface="Calibri" panose="020F0502020204030204" pitchFamily="34" charset="0"/>
              </a:rPr>
              <a:t> </a:t>
            </a:r>
          </a:p>
          <a:p>
            <a:pPr marL="0" indent="0">
              <a:buNone/>
            </a:pP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Dùng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Thử</a:t>
            </a:r>
            <a:r>
              <a:rPr lang="en-US" sz="1800" dirty="0">
                <a:latin typeface="Times New Roman" panose="02020603050405020304" pitchFamily="18" charset="0"/>
                <a:cs typeface="Times New Roman" panose="02020603050405020304" pitchFamily="18" charset="0"/>
              </a:rPr>
              <a:t> SRGAN: </a:t>
            </a:r>
            <a:r>
              <a:rPr lang="en-US" sz="1800" u="sng" dirty="0">
                <a:solidFill>
                  <a:schemeClr val="accent1"/>
                </a:solidFill>
                <a:latin typeface="Times New Roman" panose="02020603050405020304" pitchFamily="18" charset="0"/>
                <a:cs typeface="Times New Roman" panose="02020603050405020304" pitchFamily="18" charset="0"/>
              </a:rPr>
              <a:t>https://deepai.org/machine-learning-model/torch-srgan</a:t>
            </a:r>
            <a:endParaRPr lang="en-US" sz="2000" u="sng" dirty="0">
              <a:solidFill>
                <a:schemeClr val="accent1"/>
              </a:solidFill>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endParaRPr>
          </a:p>
        </p:txBody>
      </p:sp>
      <p:pic>
        <p:nvPicPr>
          <p:cNvPr id="3" name="Picture 2">
            <a:extLst>
              <a:ext uri="{FF2B5EF4-FFF2-40B4-BE49-F238E27FC236}">
                <a16:creationId xmlns:a16="http://schemas.microsoft.com/office/drawing/2014/main" id="{E910EB62-2FE4-4325-8951-664963B538B0}"/>
              </a:ext>
            </a:extLst>
          </p:cNvPr>
          <p:cNvPicPr>
            <a:picLocks noChangeAspect="1"/>
          </p:cNvPicPr>
          <p:nvPr/>
        </p:nvPicPr>
        <p:blipFill rotWithShape="1">
          <a:blip r:embed="rId3"/>
          <a:srcRect t="3631"/>
          <a:stretch/>
        </p:blipFill>
        <p:spPr>
          <a:xfrm>
            <a:off x="903176" y="1973178"/>
            <a:ext cx="10385648" cy="4884821"/>
          </a:xfrm>
          <a:prstGeom prst="rect">
            <a:avLst/>
          </a:prstGeom>
        </p:spPr>
      </p:pic>
    </p:spTree>
    <p:extLst>
      <p:ext uri="{BB962C8B-B14F-4D97-AF65-F5344CB8AC3E}">
        <p14:creationId xmlns:p14="http://schemas.microsoft.com/office/powerpoint/2010/main" val="3179162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7">
            <a:extLst>
              <a:ext uri="{FF2B5EF4-FFF2-40B4-BE49-F238E27FC236}">
                <a16:creationId xmlns:a16="http://schemas.microsoft.com/office/drawing/2014/main" id="{2593E9CD-AE3D-42F1-9ED7-7FB12AED260A}"/>
              </a:ext>
            </a:extLst>
          </p:cNvPr>
          <p:cNvSpPr txBox="1">
            <a:spLocks/>
          </p:cNvSpPr>
          <p:nvPr/>
        </p:nvSpPr>
        <p:spPr>
          <a:xfrm>
            <a:off x="567824" y="1552073"/>
            <a:ext cx="10862176" cy="400020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1800" spc="-5" dirty="0">
                <a:solidFill>
                  <a:srgbClr val="1B1B1B"/>
                </a:solidFill>
                <a:effectLst/>
                <a:latin typeface="Times New Roman" panose="02020603050405020304" pitchFamily="18" charset="0"/>
                <a:ea typeface="Calibri" panose="020F0502020204030204" pitchFamily="34" charset="0"/>
              </a:rPr>
              <a:t>GANs là một thuật toán học không giám sát(unsupervised learning) cực kỳ mạnh mẽ được phát triên bởi </a:t>
            </a:r>
            <a:endParaRPr lang="en-US" sz="1800" spc="-5" dirty="0">
              <a:solidFill>
                <a:srgbClr val="1B1B1B"/>
              </a:solidFill>
              <a:latin typeface="Times New Roman" panose="02020603050405020304" pitchFamily="18" charset="0"/>
              <a:ea typeface="Calibri" panose="020F0502020204030204" pitchFamily="34" charset="0"/>
            </a:endParaRPr>
          </a:p>
          <a:p>
            <a:pPr marL="0" indent="0">
              <a:buNone/>
            </a:pPr>
            <a:r>
              <a:rPr lang="en-US" sz="1800" spc="-5" dirty="0">
                <a:solidFill>
                  <a:srgbClr val="1B1B1B"/>
                </a:solidFill>
                <a:effectLst/>
                <a:latin typeface="Times New Roman" panose="02020603050405020304" pitchFamily="18" charset="0"/>
                <a:ea typeface="Calibri" panose="020F0502020204030204" pitchFamily="34" charset="0"/>
              </a:rPr>
              <a:t>    </a:t>
            </a:r>
            <a:r>
              <a:rPr lang="vi-VN" sz="1800" spc="-5" dirty="0">
                <a:solidFill>
                  <a:srgbClr val="1B1B1B"/>
                </a:solidFill>
                <a:effectLst/>
                <a:latin typeface="Times New Roman" panose="02020603050405020304" pitchFamily="18" charset="0"/>
                <a:ea typeface="Calibri" panose="020F0502020204030204" pitchFamily="34" charset="0"/>
              </a:rPr>
              <a:t>Ian J. Goodfellow vào năm 2014</a:t>
            </a:r>
            <a:endParaRPr lang="en-US" sz="1800" spc="-5" dirty="0">
              <a:solidFill>
                <a:srgbClr val="1B1B1B"/>
              </a:solidFill>
              <a:effectLst/>
              <a:latin typeface="Times New Roman" panose="02020603050405020304" pitchFamily="18" charset="0"/>
              <a:ea typeface="Calibri" panose="020F0502020204030204" pitchFamily="34" charset="0"/>
            </a:endParaRPr>
          </a:p>
          <a:p>
            <a:r>
              <a:rPr lang="vi-VN" sz="1800" spc="-5" dirty="0">
                <a:solidFill>
                  <a:srgbClr val="1B1B1B"/>
                </a:solidFill>
                <a:effectLst/>
                <a:latin typeface="Times New Roman" panose="02020603050405020304" pitchFamily="18" charset="0"/>
                <a:ea typeface="Calibri" panose="020F0502020204030204" pitchFamily="34" charset="0"/>
              </a:rPr>
              <a:t>Về cơ bản GANs là một hệ thống gồm hai mạng neural network “cạnh tranh” và tự hoàn thiện nhau.</a:t>
            </a:r>
            <a:endParaRPr lang="en-US" dirty="0"/>
          </a:p>
        </p:txBody>
      </p:sp>
      <p:sp>
        <p:nvSpPr>
          <p:cNvPr id="12" name="Title 3">
            <a:extLst>
              <a:ext uri="{FF2B5EF4-FFF2-40B4-BE49-F238E27FC236}">
                <a16:creationId xmlns:a16="http://schemas.microsoft.com/office/drawing/2014/main" id="{AB958E7F-0C03-462D-8311-3CB122898B44}"/>
              </a:ext>
            </a:extLst>
          </p:cNvPr>
          <p:cNvSpPr txBox="1">
            <a:spLocks/>
          </p:cNvSpPr>
          <p:nvPr/>
        </p:nvSpPr>
        <p:spPr>
          <a:xfrm>
            <a:off x="567824"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1. GAN </a:t>
            </a:r>
            <a:r>
              <a:rPr lang="en-US" sz="3000" dirty="0" err="1">
                <a:solidFill>
                  <a:srgbClr val="1B1B1B"/>
                </a:solidFill>
                <a:latin typeface="Times New Roman" panose="02020603050405020304" pitchFamily="18" charset="0"/>
                <a:ea typeface="Tahoma" panose="020B0604030504040204" pitchFamily="34" charset="0"/>
                <a:cs typeface="Times New Roman" panose="02020603050405020304" pitchFamily="18" charset="0"/>
              </a:rPr>
              <a:t>là</a:t>
            </a:r>
            <a:r>
              <a:rPr lang="en-US" sz="30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 </a:t>
            </a:r>
            <a:r>
              <a:rPr lang="en-US" sz="3000" dirty="0" err="1">
                <a:solidFill>
                  <a:srgbClr val="1B1B1B"/>
                </a:solidFill>
                <a:latin typeface="Times New Roman" panose="02020603050405020304" pitchFamily="18" charset="0"/>
                <a:ea typeface="Tahoma" panose="020B0604030504040204" pitchFamily="34" charset="0"/>
                <a:cs typeface="Times New Roman" panose="02020603050405020304" pitchFamily="18" charset="0"/>
              </a:rPr>
              <a:t>gì</a:t>
            </a:r>
            <a:r>
              <a:rPr lang="en-US" sz="30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 ?</a:t>
            </a:r>
            <a:endParaRPr lang="en-US" sz="3000" dirty="0"/>
          </a:p>
        </p:txBody>
      </p:sp>
      <p:sp>
        <p:nvSpPr>
          <p:cNvPr id="6" name="Text Placeholder 7">
            <a:extLst>
              <a:ext uri="{FF2B5EF4-FFF2-40B4-BE49-F238E27FC236}">
                <a16:creationId xmlns:a16="http://schemas.microsoft.com/office/drawing/2014/main" id="{F60B6FC0-BDDE-4004-A0FA-1293F0FBC7B1}"/>
              </a:ext>
            </a:extLst>
          </p:cNvPr>
          <p:cNvSpPr txBox="1">
            <a:spLocks/>
          </p:cNvSpPr>
          <p:nvPr/>
        </p:nvSpPr>
        <p:spPr>
          <a:xfrm>
            <a:off x="762000" y="2577433"/>
            <a:ext cx="2549024" cy="42465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Genrative</a:t>
            </a:r>
            <a:endParaRPr lang="en-US" dirty="0"/>
          </a:p>
          <a:p>
            <a:pPr marL="0" indent="0">
              <a:buNone/>
            </a:pPr>
            <a:r>
              <a:rPr lang="en-US" sz="2000" dirty="0" err="1">
                <a:latin typeface="Times New Roman" panose="02020603050405020304" pitchFamily="18" charset="0"/>
                <a:cs typeface="Times New Roman" panose="02020603050405020304" pitchFamily="18" charset="0"/>
              </a:rPr>
              <a:t>Genrative</a:t>
            </a:r>
            <a:r>
              <a:rPr lang="en-US" sz="2000" dirty="0">
                <a:latin typeface="Times New Roman" panose="02020603050405020304" pitchFamily="18" charset="0"/>
                <a:cs typeface="Times New Roman" panose="02020603050405020304" pitchFamily="18" charset="0"/>
              </a:rPr>
              <a:t> data</a:t>
            </a:r>
          </a:p>
          <a:p>
            <a:pPr marL="0" indent="0">
              <a:buNone/>
            </a:pPr>
            <a:r>
              <a:rPr lang="en-US" sz="2000" dirty="0">
                <a:latin typeface="Times New Roman" panose="02020603050405020304" pitchFamily="18" charset="0"/>
                <a:cs typeface="Times New Roman" panose="02020603050405020304" pitchFamily="18" charset="0"/>
              </a:rPr>
              <a:t>(Creates fake data)</a:t>
            </a:r>
          </a:p>
        </p:txBody>
      </p:sp>
      <p:sp>
        <p:nvSpPr>
          <p:cNvPr id="7" name="Text Placeholder 7">
            <a:extLst>
              <a:ext uri="{FF2B5EF4-FFF2-40B4-BE49-F238E27FC236}">
                <a16:creationId xmlns:a16="http://schemas.microsoft.com/office/drawing/2014/main" id="{365977E6-F625-4D8A-B37F-0BEE32DAD81B}"/>
              </a:ext>
            </a:extLst>
          </p:cNvPr>
          <p:cNvSpPr txBox="1">
            <a:spLocks/>
          </p:cNvSpPr>
          <p:nvPr/>
        </p:nvSpPr>
        <p:spPr>
          <a:xfrm>
            <a:off x="3741821" y="2611438"/>
            <a:ext cx="3946357" cy="42465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Adversarial</a:t>
            </a:r>
          </a:p>
          <a:p>
            <a:endParaRPr lang="en-US" dirty="0"/>
          </a:p>
          <a:p>
            <a:endParaRPr lang="en-US" dirty="0"/>
          </a:p>
          <a:p>
            <a:endParaRPr lang="en-US" dirty="0"/>
          </a:p>
          <a:p>
            <a:endParaRPr lang="en-US" dirty="0"/>
          </a:p>
          <a:p>
            <a:pPr marL="0" indent="0">
              <a:buNone/>
            </a:pPr>
            <a:r>
              <a:rPr lang="en-US" sz="1800" spc="-5" dirty="0">
                <a:solidFill>
                  <a:srgbClr val="1B1B1B"/>
                </a:solidFill>
                <a:effectLst/>
                <a:latin typeface="Times New Roman" panose="02020603050405020304" pitchFamily="18" charset="0"/>
                <a:ea typeface="Calibri" panose="020F0502020204030204" pitchFamily="34" charset="0"/>
              </a:rPr>
              <a:t>- </a:t>
            </a:r>
            <a:r>
              <a:rPr lang="vi-VN" sz="1800" spc="-5" dirty="0">
                <a:solidFill>
                  <a:srgbClr val="1B1B1B"/>
                </a:solidFill>
                <a:effectLst/>
                <a:latin typeface="Times New Roman" panose="02020603050405020304" pitchFamily="18" charset="0"/>
                <a:ea typeface="Calibri" panose="020F0502020204030204" pitchFamily="34" charset="0"/>
              </a:rPr>
              <a:t>Generator và</a:t>
            </a:r>
            <a:r>
              <a:rPr lang="en-US" sz="1800" spc="-5" dirty="0">
                <a:solidFill>
                  <a:srgbClr val="1B1B1B"/>
                </a:solidFill>
                <a:latin typeface="Times New Roman" panose="02020603050405020304" pitchFamily="18" charset="0"/>
                <a:ea typeface="Calibri" panose="020F0502020204030204" pitchFamily="34" charset="0"/>
              </a:rPr>
              <a:t> </a:t>
            </a:r>
            <a:r>
              <a:rPr lang="vi-VN" sz="1800" spc="-5" dirty="0">
                <a:solidFill>
                  <a:srgbClr val="1B1B1B"/>
                </a:solidFill>
                <a:effectLst/>
                <a:latin typeface="Times New Roman" panose="02020603050405020304" pitchFamily="18" charset="0"/>
                <a:ea typeface="Calibri" panose="020F0502020204030204" pitchFamily="34" charset="0"/>
              </a:rPr>
              <a:t>Discriminator</a:t>
            </a:r>
            <a:r>
              <a:rPr lang="en-US" sz="1800" spc="-5" dirty="0">
                <a:solidFill>
                  <a:srgbClr val="1B1B1B"/>
                </a:solidFill>
                <a:effectLst/>
                <a:latin typeface="Times New Roman" panose="02020603050405020304" pitchFamily="18" charset="0"/>
                <a:ea typeface="Calibri" panose="020F0502020204030204" pitchFamily="34" charset="0"/>
              </a:rPr>
              <a:t> </a:t>
            </a:r>
            <a:r>
              <a:rPr lang="en-US" sz="1800" spc="-5" dirty="0" err="1">
                <a:solidFill>
                  <a:srgbClr val="1B1B1B"/>
                </a:solidFill>
                <a:effectLst/>
                <a:latin typeface="Times New Roman" panose="02020603050405020304" pitchFamily="18" charset="0"/>
                <a:ea typeface="Calibri" panose="020F0502020204030204" pitchFamily="34" charset="0"/>
              </a:rPr>
              <a:t>cạnh</a:t>
            </a:r>
            <a:r>
              <a:rPr lang="en-US" sz="1800" spc="-5" dirty="0">
                <a:solidFill>
                  <a:srgbClr val="1B1B1B"/>
                </a:solidFill>
                <a:effectLst/>
                <a:latin typeface="Times New Roman" panose="02020603050405020304" pitchFamily="18" charset="0"/>
                <a:ea typeface="Calibri" panose="020F0502020204030204" pitchFamily="34" charset="0"/>
              </a:rPr>
              <a:t> </a:t>
            </a:r>
            <a:r>
              <a:rPr lang="en-US" sz="1800" spc="-5" dirty="0" err="1">
                <a:solidFill>
                  <a:srgbClr val="1B1B1B"/>
                </a:solidFill>
                <a:effectLst/>
                <a:latin typeface="Times New Roman" panose="02020603050405020304" pitchFamily="18" charset="0"/>
                <a:ea typeface="Calibri" panose="020F0502020204030204" pitchFamily="34" charset="0"/>
              </a:rPr>
              <a:t>tranh</a:t>
            </a:r>
            <a:r>
              <a:rPr lang="en-US" sz="1800" spc="-5" dirty="0">
                <a:solidFill>
                  <a:srgbClr val="1B1B1B"/>
                </a:solidFill>
                <a:effectLst/>
                <a:latin typeface="Times New Roman" panose="02020603050405020304" pitchFamily="18" charset="0"/>
                <a:ea typeface="Calibri" panose="020F0502020204030204" pitchFamily="34" charset="0"/>
              </a:rPr>
              <a:t> </a:t>
            </a:r>
            <a:r>
              <a:rPr lang="en-US" sz="1800" spc="-5" dirty="0" err="1">
                <a:solidFill>
                  <a:srgbClr val="1B1B1B"/>
                </a:solidFill>
                <a:effectLst/>
                <a:latin typeface="Times New Roman" panose="02020603050405020304" pitchFamily="18" charset="0"/>
                <a:ea typeface="Calibri" panose="020F0502020204030204" pitchFamily="34" charset="0"/>
              </a:rPr>
              <a:t>nhau</a:t>
            </a:r>
            <a:endParaRPr lang="en-US" sz="1800" spc="-5" dirty="0">
              <a:solidFill>
                <a:srgbClr val="1B1B1B"/>
              </a:solidFill>
              <a:effectLst/>
              <a:latin typeface="Times New Roman" panose="02020603050405020304" pitchFamily="18" charset="0"/>
              <a:ea typeface="Calibri" panose="020F0502020204030204" pitchFamily="34" charset="0"/>
            </a:endParaRPr>
          </a:p>
          <a:p>
            <a:pPr marL="0" indent="0">
              <a:buNone/>
            </a:pPr>
            <a:r>
              <a:rPr lang="en-US" sz="1800" spc="-5" dirty="0">
                <a:solidFill>
                  <a:srgbClr val="1B1B1B"/>
                </a:solidFill>
                <a:latin typeface="Times New Roman" panose="02020603050405020304" pitchFamily="18" charset="0"/>
              </a:rPr>
              <a:t>- </a:t>
            </a:r>
            <a:r>
              <a:rPr lang="vi-VN" sz="1800" spc="-5" dirty="0">
                <a:solidFill>
                  <a:srgbClr val="1B1B1B"/>
                </a:solidFill>
                <a:effectLst/>
                <a:latin typeface="Times New Roman" panose="02020603050405020304" pitchFamily="18" charset="0"/>
                <a:ea typeface="Calibri" panose="020F0502020204030204" pitchFamily="34" charset="0"/>
              </a:rPr>
              <a:t>Generator</a:t>
            </a:r>
            <a:r>
              <a:rPr lang="en-US" sz="1800" spc="-5" dirty="0">
                <a:solidFill>
                  <a:srgbClr val="1B1B1B"/>
                </a:solidFill>
                <a:effectLst/>
                <a:latin typeface="Times New Roman" panose="02020603050405020304" pitchFamily="18" charset="0"/>
                <a:ea typeface="Calibri" panose="020F0502020204030204" pitchFamily="34" charset="0"/>
              </a:rPr>
              <a:t> </a:t>
            </a:r>
            <a:r>
              <a:rPr lang="en-US" sz="1800" spc="-5" dirty="0" err="1">
                <a:solidFill>
                  <a:srgbClr val="1B1B1B"/>
                </a:solidFill>
                <a:effectLst/>
                <a:latin typeface="Times New Roman" panose="02020603050405020304" pitchFamily="18" charset="0"/>
                <a:ea typeface="Calibri" panose="020F0502020204030204" pitchFamily="34" charset="0"/>
              </a:rPr>
              <a:t>thì</a:t>
            </a:r>
            <a:r>
              <a:rPr lang="en-US" sz="1800" spc="-5" dirty="0">
                <a:solidFill>
                  <a:srgbClr val="1B1B1B"/>
                </a:solidFill>
                <a:effectLst/>
                <a:latin typeface="Times New Roman" panose="02020603050405020304" pitchFamily="18" charset="0"/>
                <a:ea typeface="Calibri" panose="020F0502020204030204" pitchFamily="34" charset="0"/>
              </a:rPr>
              <a:t> fake data </a:t>
            </a:r>
            <a:r>
              <a:rPr lang="en-US" sz="1800" spc="-5" dirty="0" err="1">
                <a:solidFill>
                  <a:srgbClr val="1B1B1B"/>
                </a:solidFill>
                <a:effectLst/>
                <a:latin typeface="Times New Roman" panose="02020603050405020304" pitchFamily="18" charset="0"/>
                <a:ea typeface="Calibri" panose="020F0502020204030204" pitchFamily="34" charset="0"/>
              </a:rPr>
              <a:t>còn</a:t>
            </a:r>
            <a:r>
              <a:rPr lang="en-US" sz="1800" spc="-5" dirty="0">
                <a:solidFill>
                  <a:srgbClr val="1B1B1B"/>
                </a:solidFill>
                <a:effectLst/>
                <a:latin typeface="Times New Roman" panose="02020603050405020304" pitchFamily="18" charset="0"/>
                <a:ea typeface="Calibri" panose="020F0502020204030204" pitchFamily="34" charset="0"/>
              </a:rPr>
              <a:t> </a:t>
            </a:r>
            <a:r>
              <a:rPr lang="vi-VN" sz="1800" spc="-5" dirty="0">
                <a:solidFill>
                  <a:srgbClr val="1B1B1B"/>
                </a:solidFill>
                <a:effectLst/>
                <a:latin typeface="Times New Roman" panose="02020603050405020304" pitchFamily="18" charset="0"/>
                <a:ea typeface="Calibri" panose="020F0502020204030204" pitchFamily="34" charset="0"/>
              </a:rPr>
              <a:t>Discriminator</a:t>
            </a:r>
            <a:r>
              <a:rPr lang="en-US" sz="1800" spc="-5" dirty="0">
                <a:solidFill>
                  <a:srgbClr val="1B1B1B"/>
                </a:solidFill>
                <a:effectLst/>
                <a:latin typeface="Times New Roman" panose="02020603050405020304" pitchFamily="18" charset="0"/>
                <a:ea typeface="Calibri" panose="020F0502020204030204" pitchFamily="34" charset="0"/>
              </a:rPr>
              <a:t> </a:t>
            </a:r>
            <a:r>
              <a:rPr lang="en-US" sz="1800" spc="-5" dirty="0" err="1">
                <a:solidFill>
                  <a:srgbClr val="1B1B1B"/>
                </a:solidFill>
                <a:effectLst/>
                <a:latin typeface="Times New Roman" panose="02020603050405020304" pitchFamily="18" charset="0"/>
                <a:ea typeface="Calibri" panose="020F0502020204030204" pitchFamily="34" charset="0"/>
              </a:rPr>
              <a:t>kiểm</a:t>
            </a:r>
            <a:r>
              <a:rPr lang="en-US" sz="1800" spc="-5" dirty="0">
                <a:solidFill>
                  <a:srgbClr val="1B1B1B"/>
                </a:solidFill>
                <a:effectLst/>
                <a:latin typeface="Times New Roman" panose="02020603050405020304" pitchFamily="18" charset="0"/>
                <a:ea typeface="Calibri" panose="020F0502020204030204" pitchFamily="34" charset="0"/>
              </a:rPr>
              <a:t> </a:t>
            </a:r>
            <a:r>
              <a:rPr lang="en-US" sz="1800" spc="-5" dirty="0" err="1">
                <a:solidFill>
                  <a:srgbClr val="1B1B1B"/>
                </a:solidFill>
                <a:effectLst/>
                <a:latin typeface="Times New Roman" panose="02020603050405020304" pitchFamily="18" charset="0"/>
                <a:ea typeface="Calibri" panose="020F0502020204030204" pitchFamily="34" charset="0"/>
              </a:rPr>
              <a:t>tra</a:t>
            </a:r>
            <a:r>
              <a:rPr lang="en-US" sz="1800" spc="-5" dirty="0">
                <a:solidFill>
                  <a:srgbClr val="1B1B1B"/>
                </a:solidFill>
                <a:effectLst/>
                <a:latin typeface="Times New Roman" panose="02020603050405020304" pitchFamily="18" charset="0"/>
                <a:ea typeface="Calibri" panose="020F0502020204030204" pitchFamily="34" charset="0"/>
              </a:rPr>
              <a:t> </a:t>
            </a:r>
            <a:r>
              <a:rPr lang="en-US" sz="1800" spc="-5" dirty="0" err="1">
                <a:solidFill>
                  <a:srgbClr val="1B1B1B"/>
                </a:solidFill>
                <a:effectLst/>
                <a:latin typeface="Times New Roman" panose="02020603050405020304" pitchFamily="18" charset="0"/>
                <a:ea typeface="Calibri" panose="020F0502020204030204" pitchFamily="34" charset="0"/>
              </a:rPr>
              <a:t>xem</a:t>
            </a:r>
            <a:r>
              <a:rPr lang="en-US" sz="1800" spc="-5" dirty="0">
                <a:solidFill>
                  <a:srgbClr val="1B1B1B"/>
                </a:solidFill>
                <a:effectLst/>
                <a:latin typeface="Times New Roman" panose="02020603050405020304" pitchFamily="18" charset="0"/>
                <a:ea typeface="Calibri" panose="020F0502020204030204" pitchFamily="34" charset="0"/>
              </a:rPr>
              <a:t> </a:t>
            </a:r>
            <a:r>
              <a:rPr lang="en-US" sz="1800" spc="-5" dirty="0" err="1">
                <a:solidFill>
                  <a:srgbClr val="1B1B1B"/>
                </a:solidFill>
                <a:effectLst/>
                <a:latin typeface="Times New Roman" panose="02020603050405020304" pitchFamily="18" charset="0"/>
                <a:ea typeface="Calibri" panose="020F0502020204030204" pitchFamily="34" charset="0"/>
              </a:rPr>
              <a:t>nó</a:t>
            </a:r>
            <a:r>
              <a:rPr lang="en-US" sz="1800" spc="-5" dirty="0">
                <a:solidFill>
                  <a:srgbClr val="1B1B1B"/>
                </a:solidFill>
                <a:effectLst/>
                <a:latin typeface="Times New Roman" panose="02020603050405020304" pitchFamily="18" charset="0"/>
                <a:ea typeface="Calibri" panose="020F0502020204030204" pitchFamily="34" charset="0"/>
              </a:rPr>
              <a:t> </a:t>
            </a:r>
            <a:r>
              <a:rPr lang="en-US" sz="1800" spc="-5" dirty="0" err="1">
                <a:solidFill>
                  <a:srgbClr val="1B1B1B"/>
                </a:solidFill>
                <a:effectLst/>
                <a:latin typeface="Times New Roman" panose="02020603050405020304" pitchFamily="18" charset="0"/>
                <a:ea typeface="Calibri" panose="020F0502020204030204" pitchFamily="34" charset="0"/>
              </a:rPr>
              <a:t>là</a:t>
            </a:r>
            <a:r>
              <a:rPr lang="en-US" sz="1800" spc="-5" dirty="0">
                <a:solidFill>
                  <a:srgbClr val="1B1B1B"/>
                </a:solidFill>
                <a:effectLst/>
                <a:latin typeface="Times New Roman" panose="02020603050405020304" pitchFamily="18" charset="0"/>
                <a:ea typeface="Calibri" panose="020F0502020204030204" pitchFamily="34" charset="0"/>
              </a:rPr>
              <a:t> True hay False</a:t>
            </a:r>
            <a:endParaRPr lang="en-US" sz="1800" dirty="0"/>
          </a:p>
        </p:txBody>
      </p:sp>
      <p:sp>
        <p:nvSpPr>
          <p:cNvPr id="8" name="Text Placeholder 7">
            <a:extLst>
              <a:ext uri="{FF2B5EF4-FFF2-40B4-BE49-F238E27FC236}">
                <a16:creationId xmlns:a16="http://schemas.microsoft.com/office/drawing/2014/main" id="{EF9F52BE-9914-4E1B-B1F3-F59FC3413D04}"/>
              </a:ext>
            </a:extLst>
          </p:cNvPr>
          <p:cNvSpPr txBox="1">
            <a:spLocks/>
          </p:cNvSpPr>
          <p:nvPr/>
        </p:nvSpPr>
        <p:spPr>
          <a:xfrm>
            <a:off x="8340224" y="2611438"/>
            <a:ext cx="2549024" cy="42465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Networks</a:t>
            </a:r>
          </a:p>
        </p:txBody>
      </p:sp>
      <p:pic>
        <p:nvPicPr>
          <p:cNvPr id="3" name="Picture 2">
            <a:extLst>
              <a:ext uri="{FF2B5EF4-FFF2-40B4-BE49-F238E27FC236}">
                <a16:creationId xmlns:a16="http://schemas.microsoft.com/office/drawing/2014/main" id="{DFC4E9B9-9C91-4DD4-972F-37F45731050B}"/>
              </a:ext>
            </a:extLst>
          </p:cNvPr>
          <p:cNvPicPr>
            <a:picLocks noChangeAspect="1"/>
          </p:cNvPicPr>
          <p:nvPr/>
        </p:nvPicPr>
        <p:blipFill rotWithShape="1">
          <a:blip r:embed="rId2"/>
          <a:srcRect b="13000"/>
          <a:stretch/>
        </p:blipFill>
        <p:spPr>
          <a:xfrm>
            <a:off x="4166356" y="3032874"/>
            <a:ext cx="2972215" cy="1839916"/>
          </a:xfrm>
          <a:prstGeom prst="rect">
            <a:avLst/>
          </a:prstGeom>
        </p:spPr>
      </p:pic>
      <p:pic>
        <p:nvPicPr>
          <p:cNvPr id="5" name="Picture 4">
            <a:extLst>
              <a:ext uri="{FF2B5EF4-FFF2-40B4-BE49-F238E27FC236}">
                <a16:creationId xmlns:a16="http://schemas.microsoft.com/office/drawing/2014/main" id="{A448EC1A-DD79-4200-8F54-1438287DD8F7}"/>
              </a:ext>
            </a:extLst>
          </p:cNvPr>
          <p:cNvPicPr>
            <a:picLocks noChangeAspect="1"/>
          </p:cNvPicPr>
          <p:nvPr/>
        </p:nvPicPr>
        <p:blipFill>
          <a:blip r:embed="rId3"/>
          <a:stretch>
            <a:fillRect/>
          </a:stretch>
        </p:blipFill>
        <p:spPr>
          <a:xfrm>
            <a:off x="497581" y="4522225"/>
            <a:ext cx="2467122" cy="2060109"/>
          </a:xfrm>
          <a:prstGeom prst="rect">
            <a:avLst/>
          </a:prstGeom>
        </p:spPr>
      </p:pic>
      <p:pic>
        <p:nvPicPr>
          <p:cNvPr id="14" name="Picture 13">
            <a:extLst>
              <a:ext uri="{FF2B5EF4-FFF2-40B4-BE49-F238E27FC236}">
                <a16:creationId xmlns:a16="http://schemas.microsoft.com/office/drawing/2014/main" id="{376A7310-A397-4747-BCFC-B34F004E43EC}"/>
              </a:ext>
            </a:extLst>
          </p:cNvPr>
          <p:cNvPicPr>
            <a:picLocks noChangeAspect="1"/>
          </p:cNvPicPr>
          <p:nvPr/>
        </p:nvPicPr>
        <p:blipFill rotWithShape="1">
          <a:blip r:embed="rId4"/>
          <a:srcRect t="9662"/>
          <a:stretch/>
        </p:blipFill>
        <p:spPr>
          <a:xfrm>
            <a:off x="7688178" y="3032874"/>
            <a:ext cx="3866894" cy="1574876"/>
          </a:xfrm>
          <a:prstGeom prst="rect">
            <a:avLst/>
          </a:prstGeom>
        </p:spPr>
      </p:pic>
      <p:pic>
        <p:nvPicPr>
          <p:cNvPr id="1026" name="Picture 2" descr="Neural Networks From Scratch - victorzhou.com">
            <a:extLst>
              <a:ext uri="{FF2B5EF4-FFF2-40B4-BE49-F238E27FC236}">
                <a16:creationId xmlns:a16="http://schemas.microsoft.com/office/drawing/2014/main" id="{5E2C228F-D91F-4C21-ADFE-2F1A5F6C33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47192" y="4637024"/>
            <a:ext cx="3136232" cy="1568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2845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1000"/>
                                        <p:tgtEl>
                                          <p:spTgt spid="1026"/>
                                        </p:tgtEl>
                                      </p:cBhvr>
                                    </p:animEffect>
                                    <p:anim calcmode="lin" valueType="num">
                                      <p:cBhvr>
                                        <p:cTn id="28" dur="1000" fill="hold"/>
                                        <p:tgtEl>
                                          <p:spTgt spid="1026"/>
                                        </p:tgtEl>
                                        <p:attrNameLst>
                                          <p:attrName>ppt_x</p:attrName>
                                        </p:attrNameLst>
                                      </p:cBhvr>
                                      <p:tavLst>
                                        <p:tav tm="0">
                                          <p:val>
                                            <p:strVal val="#ppt_x"/>
                                          </p:val>
                                        </p:tav>
                                        <p:tav tm="100000">
                                          <p:val>
                                            <p:strVal val="#ppt_x"/>
                                          </p:val>
                                        </p:tav>
                                      </p:tavLst>
                                    </p:anim>
                                    <p:anim calcmode="lin" valueType="num">
                                      <p:cBhvr>
                                        <p:cTn id="29" dur="1000" fill="hold"/>
                                        <p:tgtEl>
                                          <p:spTgt spid="1026"/>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anim calcmode="lin" valueType="num">
                                      <p:cBhvr>
                                        <p:cTn id="33" dur="1000" fill="hold"/>
                                        <p:tgtEl>
                                          <p:spTgt spid="3"/>
                                        </p:tgtEl>
                                        <p:attrNameLst>
                                          <p:attrName>ppt_x</p:attrName>
                                        </p:attrNameLst>
                                      </p:cBhvr>
                                      <p:tavLst>
                                        <p:tav tm="0">
                                          <p:val>
                                            <p:strVal val="#ppt_x"/>
                                          </p:val>
                                        </p:tav>
                                        <p:tav tm="100000">
                                          <p:val>
                                            <p:strVal val="#ppt_x"/>
                                          </p:val>
                                        </p:tav>
                                      </p:tavLst>
                                    </p:anim>
                                    <p:anim calcmode="lin" valueType="num">
                                      <p:cBhvr>
                                        <p:cTn id="34" dur="1000" fill="hold"/>
                                        <p:tgtEl>
                                          <p:spTgt spid="3"/>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anim calcmode="lin" valueType="num">
                                      <p:cBhvr>
                                        <p:cTn id="38" dur="1000" fill="hold"/>
                                        <p:tgtEl>
                                          <p:spTgt spid="5"/>
                                        </p:tgtEl>
                                        <p:attrNameLst>
                                          <p:attrName>ppt_x</p:attrName>
                                        </p:attrNameLst>
                                      </p:cBhvr>
                                      <p:tavLst>
                                        <p:tav tm="0">
                                          <p:val>
                                            <p:strVal val="#ppt_x"/>
                                          </p:val>
                                        </p:tav>
                                        <p:tav tm="100000">
                                          <p:val>
                                            <p:strVal val="#ppt_x"/>
                                          </p:val>
                                        </p:tav>
                                      </p:tavLst>
                                    </p:anim>
                                    <p:anim calcmode="lin" valueType="num">
                                      <p:cBhvr>
                                        <p:cTn id="3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A1A9A-592D-4424-8C79-45C7D99A91FA}"/>
              </a:ext>
            </a:extLst>
          </p:cNvPr>
          <p:cNvSpPr>
            <a:spLocks noGrp="1"/>
          </p:cNvSpPr>
          <p:nvPr>
            <p:ph type="ctrTitle"/>
          </p:nvPr>
        </p:nvSpPr>
        <p:spPr>
          <a:xfrm>
            <a:off x="1524000" y="2634915"/>
            <a:ext cx="9144000" cy="875047"/>
          </a:xfrm>
        </p:spPr>
        <p:txBody>
          <a:bodyPr>
            <a:noAutofit/>
          </a:bodyPr>
          <a:lstStyle/>
          <a:p>
            <a:r>
              <a:rPr lang="en-US" sz="40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2.5. Gan in Deep Fakes</a:t>
            </a:r>
            <a:endParaRPr lang="en-US" sz="400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4336375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7">
            <a:extLst>
              <a:ext uri="{FF2B5EF4-FFF2-40B4-BE49-F238E27FC236}">
                <a16:creationId xmlns:a16="http://schemas.microsoft.com/office/drawing/2014/main" id="{C3B74350-C65C-4B2C-97ED-371BD42E3A29}"/>
              </a:ext>
            </a:extLst>
          </p:cNvPr>
          <p:cNvSpPr txBox="1">
            <a:spLocks/>
          </p:cNvSpPr>
          <p:nvPr/>
        </p:nvSpPr>
        <p:spPr>
          <a:xfrm>
            <a:off x="567824" y="956803"/>
            <a:ext cx="10902281" cy="19548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Tính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chất</a:t>
            </a: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XNQR9178">
            <a:hlinkClick r:id="" action="ppaction://media"/>
            <a:extLst>
              <a:ext uri="{FF2B5EF4-FFF2-40B4-BE49-F238E27FC236}">
                <a16:creationId xmlns:a16="http://schemas.microsoft.com/office/drawing/2014/main" id="{10BB0C57-E0F5-4A31-AC38-476C98739298}"/>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8298754" y="491516"/>
            <a:ext cx="3581148" cy="6366484"/>
          </a:xfrm>
          <a:prstGeom prst="rect">
            <a:avLst/>
          </a:prstGeom>
        </p:spPr>
      </p:pic>
      <p:pic>
        <p:nvPicPr>
          <p:cNvPr id="4" name="DZMU6914">
            <a:hlinkClick r:id="" action="ppaction://media"/>
            <a:extLst>
              <a:ext uri="{FF2B5EF4-FFF2-40B4-BE49-F238E27FC236}">
                <a16:creationId xmlns:a16="http://schemas.microsoft.com/office/drawing/2014/main" id="{2AB8BC8A-E28A-4971-BA4F-F8613D44009F}"/>
              </a:ext>
            </a:extLst>
          </p:cNvPr>
          <p:cNvPicPr>
            <a:picLocks noChangeAspect="1"/>
          </p:cNvPicPr>
          <p:nvPr>
            <a:videoFile r:link="rId3"/>
            <p:extLst>
              <p:ext uri="{DAA4B4D4-6D71-4841-9C94-3DE7FCFB9230}">
                <p14:media xmlns:p14="http://schemas.microsoft.com/office/powerpoint/2010/main" r:embed="rId4">
                  <p14:trim end="7629"/>
                </p14:media>
              </p:ext>
            </p:extLst>
          </p:nvPr>
        </p:nvPicPr>
        <p:blipFill>
          <a:blip r:embed="rId9"/>
          <a:stretch>
            <a:fillRect/>
          </a:stretch>
        </p:blipFill>
        <p:spPr>
          <a:xfrm>
            <a:off x="446396" y="491515"/>
            <a:ext cx="3581148" cy="6366485"/>
          </a:xfrm>
          <a:prstGeom prst="rect">
            <a:avLst/>
          </a:prstGeom>
        </p:spPr>
      </p:pic>
      <p:pic>
        <p:nvPicPr>
          <p:cNvPr id="8" name="JGKD0332">
            <a:hlinkClick r:id="" action="ppaction://media"/>
            <a:extLst>
              <a:ext uri="{FF2B5EF4-FFF2-40B4-BE49-F238E27FC236}">
                <a16:creationId xmlns:a16="http://schemas.microsoft.com/office/drawing/2014/main" id="{EED356B1-438C-43A4-AA84-23E193496A6F}"/>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4372575" y="491515"/>
            <a:ext cx="3581148" cy="6366484"/>
          </a:xfrm>
          <a:prstGeom prst="rect">
            <a:avLst/>
          </a:prstGeom>
        </p:spPr>
      </p:pic>
      <p:sp>
        <p:nvSpPr>
          <p:cNvPr id="9" name="Title 3">
            <a:extLst>
              <a:ext uri="{FF2B5EF4-FFF2-40B4-BE49-F238E27FC236}">
                <a16:creationId xmlns:a16="http://schemas.microsoft.com/office/drawing/2014/main" id="{E9400F9D-43AC-4505-A9E1-4DBDC208B8C6}"/>
              </a:ext>
            </a:extLst>
          </p:cNvPr>
          <p:cNvSpPr txBox="1">
            <a:spLocks/>
          </p:cNvSpPr>
          <p:nvPr/>
        </p:nvSpPr>
        <p:spPr>
          <a:xfrm>
            <a:off x="232591" y="30371"/>
            <a:ext cx="10515600" cy="9264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2.5. Deep fakes:</a:t>
            </a:r>
            <a:endParaRPr lang="en-US" sz="3000" dirty="0"/>
          </a:p>
        </p:txBody>
      </p:sp>
    </p:spTree>
    <p:extLst>
      <p:ext uri="{BB962C8B-B14F-4D97-AF65-F5344CB8AC3E}">
        <p14:creationId xmlns:p14="http://schemas.microsoft.com/office/powerpoint/2010/main" val="1650089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85"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5335" fill="hold"/>
                                        <p:tgtEl>
                                          <p:spTgt spid="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838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3"/>
                </p:tgtEl>
              </p:cMediaNode>
            </p:video>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video>
              <p:cMediaNode vol="68182" mute="1">
                <p:cTn id="21" fill="hold" display="0">
                  <p:stCondLst>
                    <p:cond delay="indefinite"/>
                  </p:stCondLst>
                </p:cTn>
                <p:tgtEl>
                  <p:spTgt spid="4"/>
                </p:tgtEl>
              </p:cMediaNode>
            </p:video>
            <p:seq concurrent="1" nextAc="seek">
              <p:cTn id="22" restart="whenNotActive" fill="hold" evtFilter="cancelBubble" nodeType="interactiveSeq">
                <p:stCondLst>
                  <p:cond evt="onClick" delay="0">
                    <p:tgtEl>
                      <p:spTgt spid="4"/>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4"/>
                                        </p:tgtEl>
                                      </p:cBhvr>
                                    </p:cmd>
                                  </p:childTnLst>
                                </p:cTn>
                              </p:par>
                            </p:childTnLst>
                          </p:cTn>
                        </p:par>
                      </p:childTnLst>
                    </p:cTn>
                  </p:par>
                </p:childTnLst>
              </p:cTn>
              <p:nextCondLst>
                <p:cond evt="onClick" delay="0">
                  <p:tgtEl>
                    <p:spTgt spid="4"/>
                  </p:tgtEl>
                </p:cond>
              </p:nextCondLst>
            </p:seq>
            <p:seq concurrent="1" nextAc="seek">
              <p:cTn id="27" restart="whenNotActive" fill="hold" evtFilter="cancelBubble" nodeType="interactiveSeq">
                <p:stCondLst>
                  <p:cond evt="onClick" delay="0">
                    <p:tgtEl>
                      <p:spTgt spid="8"/>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8"/>
                                        </p:tgtEl>
                                      </p:cBhvr>
                                    </p:cmd>
                                  </p:childTnLst>
                                </p:cTn>
                              </p:par>
                            </p:childTnLst>
                          </p:cTn>
                        </p:par>
                      </p:childTnLst>
                    </p:cTn>
                  </p:par>
                </p:childTnLst>
              </p:cTn>
              <p:nextCondLst>
                <p:cond evt="onClick" delay="0">
                  <p:tgtEl>
                    <p:spTgt spid="8"/>
                  </p:tgtEl>
                </p:cond>
              </p:nextCondLst>
            </p:seq>
            <p:video>
              <p:cMediaNode vol="80000">
                <p:cTn id="32" fill="hold" display="0">
                  <p:stCondLst>
                    <p:cond delay="indefinite"/>
                  </p:stCondLst>
                </p:cTn>
                <p:tgtEl>
                  <p:spTgt spid="8"/>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AB958E7F-0C03-462D-8311-3CB122898B44}"/>
              </a:ext>
            </a:extLst>
          </p:cNvPr>
          <p:cNvSpPr txBox="1">
            <a:spLocks/>
          </p:cNvSpPr>
          <p:nvPr/>
        </p:nvSpPr>
        <p:spPr>
          <a:xfrm>
            <a:off x="567824" y="132349"/>
            <a:ext cx="10515600" cy="9264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2.5. Gan in Deep fakes:</a:t>
            </a:r>
            <a:endParaRPr lang="en-US" sz="3000" dirty="0"/>
          </a:p>
        </p:txBody>
      </p:sp>
      <p:sp>
        <p:nvSpPr>
          <p:cNvPr id="14" name="Text Placeholder 7">
            <a:extLst>
              <a:ext uri="{FF2B5EF4-FFF2-40B4-BE49-F238E27FC236}">
                <a16:creationId xmlns:a16="http://schemas.microsoft.com/office/drawing/2014/main" id="{C3B74350-C65C-4B2C-97ED-371BD42E3A29}"/>
              </a:ext>
            </a:extLst>
          </p:cNvPr>
          <p:cNvSpPr txBox="1">
            <a:spLocks/>
          </p:cNvSpPr>
          <p:nvPr/>
        </p:nvSpPr>
        <p:spPr>
          <a:xfrm>
            <a:off x="567824" y="956803"/>
            <a:ext cx="10902281" cy="19548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Char char="-"/>
            </a:pPr>
            <a:r>
              <a:rPr lang="vi-VN" sz="2000" b="0" i="0" dirty="0">
                <a:solidFill>
                  <a:srgbClr val="1B1B1B"/>
                </a:solidFill>
                <a:effectLst/>
                <a:latin typeface="+mj-lt"/>
              </a:rPr>
              <a:t>Ta sử dụng discriminator để phân biệt đâu là real images đâu là image được tạo ra trong quá trình training. Ta sẽ sử dụng autoencoder để tạo ra các hình ảnh cho giống thật nhất vai trò của autoencoder giống như một mạng generator. Ngoài ra decoder cũng sẽ tạo ra dữ liệu cũng như mask, vì những masks này được sinh ra trong quá trình training</a:t>
            </a:r>
            <a:endParaRPr lang="en-US" sz="2000" dirty="0">
              <a:latin typeface="+mj-lt"/>
              <a:cs typeface="Times New Roman" panose="02020603050405020304" pitchFamily="18" charset="0"/>
            </a:endParaRPr>
          </a:p>
          <a:p>
            <a:pPr marL="0" indent="0">
              <a:buNone/>
            </a:pP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074" name="Picture 2">
            <a:extLst>
              <a:ext uri="{FF2B5EF4-FFF2-40B4-BE49-F238E27FC236}">
                <a16:creationId xmlns:a16="http://schemas.microsoft.com/office/drawing/2014/main" id="{8EF1B5E5-FEBF-4807-9F3A-61627CF6D4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243" y="2541913"/>
            <a:ext cx="10814862" cy="4316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7055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AB958E7F-0C03-462D-8311-3CB122898B44}"/>
              </a:ext>
            </a:extLst>
          </p:cNvPr>
          <p:cNvSpPr txBox="1">
            <a:spLocks/>
          </p:cNvSpPr>
          <p:nvPr/>
        </p:nvSpPr>
        <p:spPr>
          <a:xfrm>
            <a:off x="567824" y="132349"/>
            <a:ext cx="10515600" cy="9264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2.5. Gan in Deep fakes:</a:t>
            </a:r>
            <a:endParaRPr lang="en-US" sz="3000" dirty="0"/>
          </a:p>
        </p:txBody>
      </p:sp>
      <p:sp>
        <p:nvSpPr>
          <p:cNvPr id="14" name="Text Placeholder 7">
            <a:extLst>
              <a:ext uri="{FF2B5EF4-FFF2-40B4-BE49-F238E27FC236}">
                <a16:creationId xmlns:a16="http://schemas.microsoft.com/office/drawing/2014/main" id="{C3B74350-C65C-4B2C-97ED-371BD42E3A29}"/>
              </a:ext>
            </a:extLst>
          </p:cNvPr>
          <p:cNvSpPr txBox="1">
            <a:spLocks/>
          </p:cNvSpPr>
          <p:nvPr/>
        </p:nvSpPr>
        <p:spPr>
          <a:xfrm>
            <a:off x="567824" y="956803"/>
            <a:ext cx="10902281" cy="19548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0" i="0" dirty="0">
                <a:solidFill>
                  <a:srgbClr val="1B1B1B"/>
                </a:solidFill>
                <a:effectLst/>
                <a:latin typeface="+mj-lt"/>
              </a:rPr>
              <a:t>- </a:t>
            </a:r>
            <a:r>
              <a:rPr lang="vi-VN" sz="2000" b="0" i="0" dirty="0">
                <a:solidFill>
                  <a:srgbClr val="1B1B1B"/>
                </a:solidFill>
                <a:effectLst/>
                <a:latin typeface="+mj-lt"/>
              </a:rPr>
              <a:t>Deep fakes là một công nghệ mới và khá nguy hiểm nếu không sử dụng đúng mục đích, vấn đề về đạo đức phải đặt lên hàng đầu đối với công nghệ này, chúng nên chỉ được dùng để nghiên cứu và phát triển với mục đích tốt</a:t>
            </a:r>
            <a:endParaRPr lang="en-US" sz="2000" dirty="0">
              <a:effectLst/>
              <a:latin typeface="+mj-lt"/>
              <a:ea typeface="Calibri" panose="020F0502020204030204" pitchFamily="34" charset="0"/>
              <a:cs typeface="Times New Roman" panose="02020603050405020304" pitchFamily="18" charset="0"/>
            </a:endParaRPr>
          </a:p>
        </p:txBody>
      </p:sp>
      <p:pic>
        <p:nvPicPr>
          <p:cNvPr id="5124" name="Picture 4">
            <a:extLst>
              <a:ext uri="{FF2B5EF4-FFF2-40B4-BE49-F238E27FC236}">
                <a16:creationId xmlns:a16="http://schemas.microsoft.com/office/drawing/2014/main" id="{1A298D5C-5160-45B6-999F-40204DB13D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7768" y="2051676"/>
            <a:ext cx="8336464" cy="4692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4480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A1A9A-592D-4424-8C79-45C7D99A91FA}"/>
              </a:ext>
            </a:extLst>
          </p:cNvPr>
          <p:cNvSpPr>
            <a:spLocks noGrp="1"/>
          </p:cNvSpPr>
          <p:nvPr>
            <p:ph type="ctrTitle"/>
          </p:nvPr>
        </p:nvSpPr>
        <p:spPr>
          <a:xfrm>
            <a:off x="1680410" y="2442117"/>
            <a:ext cx="9144000" cy="1503948"/>
          </a:xfrm>
        </p:spPr>
        <p:txBody>
          <a:bodyPr>
            <a:noAutofit/>
          </a:bodyPr>
          <a:lstStyle/>
          <a:p>
            <a:r>
              <a:rPr lang="en-US" sz="40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The End.</a:t>
            </a:r>
            <a:br>
              <a:rPr lang="en-US" sz="40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br>
            <a:r>
              <a:rPr lang="en-US" sz="40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Thank You!</a:t>
            </a:r>
            <a:endParaRPr lang="en-US" sz="400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Text Placeholder 7">
            <a:extLst>
              <a:ext uri="{FF2B5EF4-FFF2-40B4-BE49-F238E27FC236}">
                <a16:creationId xmlns:a16="http://schemas.microsoft.com/office/drawing/2014/main" id="{97B2A9B2-4D97-41BC-B308-190DCBD4889F}"/>
              </a:ext>
            </a:extLst>
          </p:cNvPr>
          <p:cNvSpPr txBox="1">
            <a:spLocks/>
          </p:cNvSpPr>
          <p:nvPr/>
        </p:nvSpPr>
        <p:spPr>
          <a:xfrm>
            <a:off x="7724277" y="5829593"/>
            <a:ext cx="4559966" cy="55917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err="1">
                <a:latin typeface="Times New Roman" panose="02020603050405020304" pitchFamily="18" charset="0"/>
                <a:cs typeface="Times New Roman" panose="02020603050405020304" pitchFamily="18" charset="0"/>
              </a:rPr>
              <a:t>Sinh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Phạm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Thành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công</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3107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AB958E7F-0C03-462D-8311-3CB122898B44}"/>
              </a:ext>
            </a:extLst>
          </p:cNvPr>
          <p:cNvSpPr txBox="1">
            <a:spLocks/>
          </p:cNvSpPr>
          <p:nvPr/>
        </p:nvSpPr>
        <p:spPr>
          <a:xfrm>
            <a:off x="567824"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1. GAN </a:t>
            </a:r>
            <a:r>
              <a:rPr lang="en-US" sz="3000" dirty="0" err="1">
                <a:solidFill>
                  <a:srgbClr val="1B1B1B"/>
                </a:solidFill>
                <a:latin typeface="Times New Roman" panose="02020603050405020304" pitchFamily="18" charset="0"/>
                <a:ea typeface="Tahoma" panose="020B0604030504040204" pitchFamily="34" charset="0"/>
                <a:cs typeface="Times New Roman" panose="02020603050405020304" pitchFamily="18" charset="0"/>
              </a:rPr>
              <a:t>là</a:t>
            </a:r>
            <a:r>
              <a:rPr lang="en-US" sz="30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 </a:t>
            </a:r>
            <a:r>
              <a:rPr lang="en-US" sz="3000" dirty="0" err="1">
                <a:solidFill>
                  <a:srgbClr val="1B1B1B"/>
                </a:solidFill>
                <a:latin typeface="Times New Roman" panose="02020603050405020304" pitchFamily="18" charset="0"/>
                <a:ea typeface="Tahoma" panose="020B0604030504040204" pitchFamily="34" charset="0"/>
                <a:cs typeface="Times New Roman" panose="02020603050405020304" pitchFamily="18" charset="0"/>
              </a:rPr>
              <a:t>gì</a:t>
            </a:r>
            <a:r>
              <a:rPr lang="en-US" sz="30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 ?</a:t>
            </a:r>
            <a:endParaRPr lang="en-US" sz="3000" dirty="0"/>
          </a:p>
        </p:txBody>
      </p:sp>
      <p:pic>
        <p:nvPicPr>
          <p:cNvPr id="13" name="Picture 12">
            <a:extLst>
              <a:ext uri="{FF2B5EF4-FFF2-40B4-BE49-F238E27FC236}">
                <a16:creationId xmlns:a16="http://schemas.microsoft.com/office/drawing/2014/main" id="{F89C18F9-EA5E-4A85-8225-661717B7C04B}"/>
              </a:ext>
            </a:extLst>
          </p:cNvPr>
          <p:cNvPicPr/>
          <p:nvPr/>
        </p:nvPicPr>
        <p:blipFill>
          <a:blip r:embed="rId2"/>
          <a:stretch>
            <a:fillRect/>
          </a:stretch>
        </p:blipFill>
        <p:spPr>
          <a:xfrm>
            <a:off x="2104355" y="1247650"/>
            <a:ext cx="8834689" cy="5392077"/>
          </a:xfrm>
          <a:prstGeom prst="rect">
            <a:avLst/>
          </a:prstGeom>
        </p:spPr>
      </p:pic>
      <p:sp>
        <p:nvSpPr>
          <p:cNvPr id="14" name="Text Placeholder 7">
            <a:extLst>
              <a:ext uri="{FF2B5EF4-FFF2-40B4-BE49-F238E27FC236}">
                <a16:creationId xmlns:a16="http://schemas.microsoft.com/office/drawing/2014/main" id="{C3B74350-C65C-4B2C-97ED-371BD42E3A29}"/>
              </a:ext>
            </a:extLst>
          </p:cNvPr>
          <p:cNvSpPr txBox="1">
            <a:spLocks/>
          </p:cNvSpPr>
          <p:nvPr/>
        </p:nvSpPr>
        <p:spPr>
          <a:xfrm>
            <a:off x="721895" y="1305719"/>
            <a:ext cx="10902281" cy="15698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hoạt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động</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592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AB958E7F-0C03-462D-8311-3CB122898B44}"/>
              </a:ext>
            </a:extLst>
          </p:cNvPr>
          <p:cNvSpPr txBox="1">
            <a:spLocks/>
          </p:cNvSpPr>
          <p:nvPr/>
        </p:nvSpPr>
        <p:spPr>
          <a:xfrm>
            <a:off x="567824"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1. GAN </a:t>
            </a:r>
            <a:r>
              <a:rPr lang="en-US" sz="3000" dirty="0" err="1">
                <a:solidFill>
                  <a:srgbClr val="1B1B1B"/>
                </a:solidFill>
                <a:latin typeface="Times New Roman" panose="02020603050405020304" pitchFamily="18" charset="0"/>
                <a:ea typeface="Tahoma" panose="020B0604030504040204" pitchFamily="34" charset="0"/>
                <a:cs typeface="Times New Roman" panose="02020603050405020304" pitchFamily="18" charset="0"/>
              </a:rPr>
              <a:t>là</a:t>
            </a:r>
            <a:r>
              <a:rPr lang="en-US" sz="30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 </a:t>
            </a:r>
            <a:r>
              <a:rPr lang="en-US" sz="3000" dirty="0" err="1">
                <a:solidFill>
                  <a:srgbClr val="1B1B1B"/>
                </a:solidFill>
                <a:latin typeface="Times New Roman" panose="02020603050405020304" pitchFamily="18" charset="0"/>
                <a:ea typeface="Tahoma" panose="020B0604030504040204" pitchFamily="34" charset="0"/>
                <a:cs typeface="Times New Roman" panose="02020603050405020304" pitchFamily="18" charset="0"/>
              </a:rPr>
              <a:t>gì</a:t>
            </a:r>
            <a:r>
              <a:rPr lang="en-US" sz="30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 ?</a:t>
            </a:r>
            <a:endParaRPr lang="en-US" sz="3000" dirty="0"/>
          </a:p>
        </p:txBody>
      </p:sp>
      <p:sp>
        <p:nvSpPr>
          <p:cNvPr id="14" name="Text Placeholder 7">
            <a:extLst>
              <a:ext uri="{FF2B5EF4-FFF2-40B4-BE49-F238E27FC236}">
                <a16:creationId xmlns:a16="http://schemas.microsoft.com/office/drawing/2014/main" id="{C3B74350-C65C-4B2C-97ED-371BD42E3A29}"/>
              </a:ext>
            </a:extLst>
          </p:cNvPr>
          <p:cNvSpPr txBox="1">
            <a:spLocks/>
          </p:cNvSpPr>
          <p:nvPr/>
        </p:nvSpPr>
        <p:spPr>
          <a:xfrm>
            <a:off x="721895" y="1305719"/>
            <a:ext cx="10902281" cy="15698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nSpc>
                <a:spcPct val="107000"/>
              </a:lnSpc>
              <a:spcBef>
                <a:spcPts val="0"/>
              </a:spcBef>
              <a:spcAft>
                <a:spcPts val="800"/>
              </a:spcAft>
              <a:buFont typeface="Wingdings" panose="05000000000000000000" pitchFamily="2" charset="2"/>
              <a:buChar char=""/>
            </a:pPr>
            <a:r>
              <a:rPr lang="vi-VN" sz="1800" dirty="0">
                <a:solidFill>
                  <a:srgbClr val="3D3D3D"/>
                </a:solidFill>
                <a:effectLst/>
                <a:latin typeface="Times New Roman" panose="02020603050405020304" pitchFamily="18" charset="0"/>
                <a:ea typeface="Calibri" panose="020F0502020204030204" pitchFamily="34" charset="0"/>
                <a:cs typeface="Times New Roman" panose="02020603050405020304" pitchFamily="18" charset="0"/>
              </a:rPr>
              <a:t>Ví dụ</a:t>
            </a:r>
            <a:r>
              <a:rPr lang="en-US" sz="1800" dirty="0">
                <a:solidFill>
                  <a:srgbClr val="3D3D3D"/>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3D3D3D"/>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dirty="0">
                <a:solidFill>
                  <a:srgbClr val="3D3D3D"/>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3D3D3D"/>
                </a:solidFill>
                <a:effectLst/>
                <a:latin typeface="Times New Roman" panose="02020603050405020304" pitchFamily="18" charset="0"/>
                <a:ea typeface="Calibri" panose="020F0502020204030204" pitchFamily="34" charset="0"/>
                <a:cs typeface="Times New Roman" panose="02020603050405020304" pitchFamily="18" charset="0"/>
              </a:rPr>
              <a:t>cách</a:t>
            </a:r>
            <a:r>
              <a:rPr lang="en-US" sz="1800" dirty="0">
                <a:solidFill>
                  <a:srgbClr val="3D3D3D"/>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3D3D3D"/>
                </a:solidFill>
                <a:effectLst/>
                <a:latin typeface="Times New Roman" panose="02020603050405020304" pitchFamily="18" charset="0"/>
                <a:ea typeface="Calibri" panose="020F0502020204030204" pitchFamily="34" charset="0"/>
                <a:cs typeface="Times New Roman" panose="02020603050405020304" pitchFamily="18" charset="0"/>
              </a:rPr>
              <a:t>hoạt</a:t>
            </a:r>
            <a:r>
              <a:rPr lang="en-US" sz="1800" dirty="0">
                <a:solidFill>
                  <a:srgbClr val="3D3D3D"/>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3D3D3D"/>
                </a:solidFill>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1800" dirty="0">
                <a:solidFill>
                  <a:srgbClr val="3D3D3D"/>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3D3D3D"/>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solidFill>
                  <a:srgbClr val="3D3D3D"/>
                </a:solidFill>
                <a:effectLst/>
                <a:latin typeface="Times New Roman" panose="02020603050405020304" pitchFamily="18" charset="0"/>
                <a:ea typeface="Calibri" panose="020F0502020204030204" pitchFamily="34" charset="0"/>
                <a:cs typeface="Times New Roman" panose="02020603050405020304" pitchFamily="18" charset="0"/>
              </a:rPr>
              <a:t> GAN:</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050" name="Picture 2">
            <a:extLst>
              <a:ext uri="{FF2B5EF4-FFF2-40B4-BE49-F238E27FC236}">
                <a16:creationId xmlns:a16="http://schemas.microsoft.com/office/drawing/2014/main" id="{14F68197-A7BF-48F0-B90F-D80799287E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5571" y="988167"/>
            <a:ext cx="7660105" cy="5086788"/>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7">
            <a:extLst>
              <a:ext uri="{FF2B5EF4-FFF2-40B4-BE49-F238E27FC236}">
                <a16:creationId xmlns:a16="http://schemas.microsoft.com/office/drawing/2014/main" id="{9C78767C-43E9-48AA-A6F7-82E2D75E7290}"/>
              </a:ext>
            </a:extLst>
          </p:cNvPr>
          <p:cNvSpPr txBox="1">
            <a:spLocks/>
          </p:cNvSpPr>
          <p:nvPr/>
        </p:nvSpPr>
        <p:spPr>
          <a:xfrm>
            <a:off x="491624" y="6159829"/>
            <a:ext cx="10902281" cy="4653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nSpc>
                <a:spcPct val="107000"/>
              </a:lnSpc>
              <a:spcBef>
                <a:spcPts val="0"/>
              </a:spcBef>
              <a:spcAft>
                <a:spcPts val="8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nguồn</a:t>
            </a:r>
            <a:r>
              <a:rPr lang="en-US" sz="1800" dirty="0">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 </a:t>
            </a:r>
            <a:r>
              <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https://dzone.com/articles/working-principles-of-generative-adversarial-netwo</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84130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A1A9A-592D-4424-8C79-45C7D99A91FA}"/>
              </a:ext>
            </a:extLst>
          </p:cNvPr>
          <p:cNvSpPr>
            <a:spLocks noGrp="1"/>
          </p:cNvSpPr>
          <p:nvPr>
            <p:ph type="ctrTitle"/>
          </p:nvPr>
        </p:nvSpPr>
        <p:spPr>
          <a:xfrm>
            <a:off x="1524000" y="2634915"/>
            <a:ext cx="9144000" cy="875047"/>
          </a:xfrm>
        </p:spPr>
        <p:txBody>
          <a:bodyPr>
            <a:noAutofit/>
          </a:bodyPr>
          <a:lstStyle/>
          <a:p>
            <a:r>
              <a:rPr lang="en-US" sz="40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2. </a:t>
            </a:r>
            <a:r>
              <a:rPr lang="en-US" sz="4000" dirty="0" err="1">
                <a:solidFill>
                  <a:srgbClr val="1B1B1B"/>
                </a:solidFill>
                <a:latin typeface="Times New Roman" panose="02020603050405020304" pitchFamily="18" charset="0"/>
                <a:ea typeface="Tahoma" panose="020B0604030504040204" pitchFamily="34" charset="0"/>
                <a:cs typeface="Times New Roman" panose="02020603050405020304" pitchFamily="18" charset="0"/>
              </a:rPr>
              <a:t>Các</a:t>
            </a:r>
            <a:r>
              <a:rPr lang="en-US" sz="40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 </a:t>
            </a:r>
            <a:r>
              <a:rPr lang="en-US" sz="4000" dirty="0" err="1">
                <a:solidFill>
                  <a:srgbClr val="1B1B1B"/>
                </a:solidFill>
                <a:latin typeface="Times New Roman" panose="02020603050405020304" pitchFamily="18" charset="0"/>
                <a:ea typeface="Tahoma" panose="020B0604030504040204" pitchFamily="34" charset="0"/>
                <a:cs typeface="Times New Roman" panose="02020603050405020304" pitchFamily="18" charset="0"/>
              </a:rPr>
              <a:t>ứng</a:t>
            </a:r>
            <a:r>
              <a:rPr lang="en-US" sz="40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 </a:t>
            </a:r>
            <a:r>
              <a:rPr lang="en-US" sz="4000" dirty="0" err="1">
                <a:solidFill>
                  <a:srgbClr val="1B1B1B"/>
                </a:solidFill>
                <a:latin typeface="Times New Roman" panose="02020603050405020304" pitchFamily="18" charset="0"/>
                <a:ea typeface="Tahoma" panose="020B0604030504040204" pitchFamily="34" charset="0"/>
                <a:cs typeface="Times New Roman" panose="02020603050405020304" pitchFamily="18" charset="0"/>
              </a:rPr>
              <a:t>dụng</a:t>
            </a:r>
            <a:r>
              <a:rPr lang="en-US" sz="40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 </a:t>
            </a:r>
            <a:r>
              <a:rPr lang="en-US" sz="4000" dirty="0" err="1">
                <a:solidFill>
                  <a:srgbClr val="1B1B1B"/>
                </a:solidFill>
                <a:latin typeface="Times New Roman" panose="02020603050405020304" pitchFamily="18" charset="0"/>
                <a:ea typeface="Tahoma" panose="020B0604030504040204" pitchFamily="34" charset="0"/>
                <a:cs typeface="Times New Roman" panose="02020603050405020304" pitchFamily="18" charset="0"/>
              </a:rPr>
              <a:t>của</a:t>
            </a:r>
            <a:r>
              <a:rPr lang="en-US" sz="40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 GAN.</a:t>
            </a:r>
            <a:endParaRPr lang="en-US" sz="400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224849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AB958E7F-0C03-462D-8311-3CB122898B44}"/>
              </a:ext>
            </a:extLst>
          </p:cNvPr>
          <p:cNvSpPr txBox="1">
            <a:spLocks/>
          </p:cNvSpPr>
          <p:nvPr/>
        </p:nvSpPr>
        <p:spPr>
          <a:xfrm>
            <a:off x="567824"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2. </a:t>
            </a:r>
            <a:r>
              <a:rPr lang="en-US" sz="3000" dirty="0" err="1">
                <a:solidFill>
                  <a:srgbClr val="1B1B1B"/>
                </a:solidFill>
                <a:latin typeface="Times New Roman" panose="02020603050405020304" pitchFamily="18" charset="0"/>
                <a:ea typeface="Tahoma" panose="020B0604030504040204" pitchFamily="34" charset="0"/>
                <a:cs typeface="Times New Roman" panose="02020603050405020304" pitchFamily="18" charset="0"/>
              </a:rPr>
              <a:t>Các</a:t>
            </a:r>
            <a:r>
              <a:rPr lang="en-US" sz="30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 </a:t>
            </a:r>
            <a:r>
              <a:rPr lang="en-US" sz="3000" dirty="0" err="1">
                <a:solidFill>
                  <a:srgbClr val="1B1B1B"/>
                </a:solidFill>
                <a:latin typeface="Times New Roman" panose="02020603050405020304" pitchFamily="18" charset="0"/>
                <a:ea typeface="Tahoma" panose="020B0604030504040204" pitchFamily="34" charset="0"/>
                <a:cs typeface="Times New Roman" panose="02020603050405020304" pitchFamily="18" charset="0"/>
              </a:rPr>
              <a:t>ứng</a:t>
            </a:r>
            <a:r>
              <a:rPr lang="en-US" sz="30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 </a:t>
            </a:r>
            <a:r>
              <a:rPr lang="en-US" sz="3000" dirty="0" err="1">
                <a:solidFill>
                  <a:srgbClr val="1B1B1B"/>
                </a:solidFill>
                <a:latin typeface="Times New Roman" panose="02020603050405020304" pitchFamily="18" charset="0"/>
                <a:ea typeface="Tahoma" panose="020B0604030504040204" pitchFamily="34" charset="0"/>
                <a:cs typeface="Times New Roman" panose="02020603050405020304" pitchFamily="18" charset="0"/>
              </a:rPr>
              <a:t>dụng</a:t>
            </a:r>
            <a:r>
              <a:rPr lang="en-US" sz="30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 </a:t>
            </a:r>
            <a:r>
              <a:rPr lang="en-US" sz="3000" dirty="0" err="1">
                <a:solidFill>
                  <a:srgbClr val="1B1B1B"/>
                </a:solidFill>
                <a:latin typeface="Times New Roman" panose="02020603050405020304" pitchFamily="18" charset="0"/>
                <a:ea typeface="Tahoma" panose="020B0604030504040204" pitchFamily="34" charset="0"/>
                <a:cs typeface="Times New Roman" panose="02020603050405020304" pitchFamily="18" charset="0"/>
              </a:rPr>
              <a:t>của</a:t>
            </a:r>
            <a:r>
              <a:rPr lang="en-US" sz="30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 GAN: </a:t>
            </a:r>
            <a:endParaRPr lang="en-US" sz="3000" dirty="0"/>
          </a:p>
        </p:txBody>
      </p:sp>
      <p:sp>
        <p:nvSpPr>
          <p:cNvPr id="14" name="Text Placeholder 7">
            <a:extLst>
              <a:ext uri="{FF2B5EF4-FFF2-40B4-BE49-F238E27FC236}">
                <a16:creationId xmlns:a16="http://schemas.microsoft.com/office/drawing/2014/main" id="{C3B74350-C65C-4B2C-97ED-371BD42E3A29}"/>
              </a:ext>
            </a:extLst>
          </p:cNvPr>
          <p:cNvSpPr txBox="1">
            <a:spLocks/>
          </p:cNvSpPr>
          <p:nvPr/>
        </p:nvSpPr>
        <p:spPr>
          <a:xfrm>
            <a:off x="721895" y="1305719"/>
            <a:ext cx="10902281" cy="19548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Image to image translation</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Generate face (</a:t>
            </a:r>
            <a:r>
              <a:rPr lang="en-US" sz="2400" dirty="0" err="1">
                <a:latin typeface="Times New Roman" panose="02020603050405020304" pitchFamily="18" charset="0"/>
                <a:cs typeface="Times New Roman" panose="02020603050405020304" pitchFamily="18" charset="0"/>
              </a:rPr>
              <a:t>StyleGAN</a:t>
            </a:r>
            <a:r>
              <a:rPr lang="en-US" sz="2400" dirty="0">
                <a:latin typeface="Times New Roman" panose="02020603050405020304" pitchFamily="18" charset="0"/>
                <a:cs typeface="Times New Roman" panose="02020603050405020304" pitchFamily="18" charset="0"/>
              </a:rPr>
              <a:t>)</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Text to image translation</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Super resolution</a:t>
            </a:r>
          </a:p>
        </p:txBody>
      </p:sp>
    </p:spTree>
    <p:extLst>
      <p:ext uri="{BB962C8B-B14F-4D97-AF65-F5344CB8AC3E}">
        <p14:creationId xmlns:p14="http://schemas.microsoft.com/office/powerpoint/2010/main" val="3248996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A1A9A-592D-4424-8C79-45C7D99A91FA}"/>
              </a:ext>
            </a:extLst>
          </p:cNvPr>
          <p:cNvSpPr>
            <a:spLocks noGrp="1"/>
          </p:cNvSpPr>
          <p:nvPr>
            <p:ph type="ctrTitle"/>
          </p:nvPr>
        </p:nvSpPr>
        <p:spPr>
          <a:xfrm>
            <a:off x="1524000" y="2634915"/>
            <a:ext cx="9144000" cy="875047"/>
          </a:xfrm>
        </p:spPr>
        <p:txBody>
          <a:bodyPr>
            <a:noAutofit/>
          </a:bodyPr>
          <a:lstStyle/>
          <a:p>
            <a:r>
              <a:rPr lang="en-US" sz="40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2.1. Image to image translation</a:t>
            </a:r>
            <a:endParaRPr lang="en-US" sz="400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8772660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388</TotalTime>
  <Words>1780</Words>
  <Application>Microsoft Office PowerPoint</Application>
  <PresentationFormat>Widescreen</PresentationFormat>
  <Paragraphs>129</Paragraphs>
  <Slides>44</Slides>
  <Notes>0</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Arial</vt:lpstr>
      <vt:lpstr>Calibri</vt:lpstr>
      <vt:lpstr>Calibri Light</vt:lpstr>
      <vt:lpstr>Roboto</vt:lpstr>
      <vt:lpstr>The Serif Hand Black</vt:lpstr>
      <vt:lpstr>Times New Roman</vt:lpstr>
      <vt:lpstr>Wingdings</vt:lpstr>
      <vt:lpstr>Office Theme</vt:lpstr>
      <vt:lpstr>Generative adversarial networks(GAN) ?</vt:lpstr>
      <vt:lpstr>PowerPoint Presentation</vt:lpstr>
      <vt:lpstr>1. GAN là gì ???</vt:lpstr>
      <vt:lpstr>PowerPoint Presentation</vt:lpstr>
      <vt:lpstr>PowerPoint Presentation</vt:lpstr>
      <vt:lpstr>PowerPoint Presentation</vt:lpstr>
      <vt:lpstr>2. Các ứng dụng của GAN.</vt:lpstr>
      <vt:lpstr>PowerPoint Presentation</vt:lpstr>
      <vt:lpstr>2.1. Image to image translation</vt:lpstr>
      <vt:lpstr>PowerPoint Presentation</vt:lpstr>
      <vt:lpstr>PowerPoint Presentation</vt:lpstr>
      <vt:lpstr>2.1. Image to image translation 1. CycleGAN</vt:lpstr>
      <vt:lpstr>PowerPoint Presentation</vt:lpstr>
      <vt:lpstr>PowerPoint Presentation</vt:lpstr>
      <vt:lpstr>PowerPoint Presentation</vt:lpstr>
      <vt:lpstr>PowerPoint Presentation</vt:lpstr>
      <vt:lpstr>2.1. Image to image translation 2. DiscoGAN</vt:lpstr>
      <vt:lpstr>PowerPoint Presentation</vt:lpstr>
      <vt:lpstr>PowerPoint Presentation</vt:lpstr>
      <vt:lpstr>PowerPoint Presentation</vt:lpstr>
      <vt:lpstr>2.1. Image to image translation 3. pix2pix</vt:lpstr>
      <vt:lpstr>PowerPoint Presentation</vt:lpstr>
      <vt:lpstr>PowerPoint Presentation</vt:lpstr>
      <vt:lpstr>PowerPoint Presentation</vt:lpstr>
      <vt:lpstr>2.3. Generate face (StyleGAN) </vt:lpstr>
      <vt:lpstr>PowerPoint Presentation</vt:lpstr>
      <vt:lpstr>PowerPoint Presentation</vt:lpstr>
      <vt:lpstr>PowerPoint Presentation</vt:lpstr>
      <vt:lpstr>PowerPoint Presentation</vt:lpstr>
      <vt:lpstr>2.3. Text to image translation</vt:lpstr>
      <vt:lpstr>PowerPoint Presentation</vt:lpstr>
      <vt:lpstr>PowerPoint Presentation</vt:lpstr>
      <vt:lpstr>PowerPoint Presentation</vt:lpstr>
      <vt:lpstr>PowerPoint Presentation</vt:lpstr>
      <vt:lpstr>2.4. Super-resolution</vt:lpstr>
      <vt:lpstr>PowerPoint Presentation</vt:lpstr>
      <vt:lpstr>PowerPoint Presentation</vt:lpstr>
      <vt:lpstr>PowerPoint Presentation</vt:lpstr>
      <vt:lpstr>PowerPoint Presentation</vt:lpstr>
      <vt:lpstr>2.5. Gan in Deep Fakes</vt:lpstr>
      <vt:lpstr>PowerPoint Presentation</vt:lpstr>
      <vt:lpstr>PowerPoint Presentation</vt:lpstr>
      <vt:lpstr>PowerPoint Presentation</vt:lpstr>
      <vt:lpstr>The End.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Generative adversarial networks(GAN) ?</dc:title>
  <dc:creator>Cong Pham</dc:creator>
  <cp:lastModifiedBy>Cong Pham</cp:lastModifiedBy>
  <cp:revision>59</cp:revision>
  <dcterms:created xsi:type="dcterms:W3CDTF">2021-08-30T16:01:20Z</dcterms:created>
  <dcterms:modified xsi:type="dcterms:W3CDTF">2021-09-12T15:59:49Z</dcterms:modified>
</cp:coreProperties>
</file>